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20"/>
  </p:notesMasterIdLst>
  <p:sldIdLst>
    <p:sldId id="256" r:id="rId2"/>
    <p:sldId id="311" r:id="rId3"/>
    <p:sldId id="306" r:id="rId4"/>
    <p:sldId id="307" r:id="rId5"/>
    <p:sldId id="276" r:id="rId6"/>
    <p:sldId id="278" r:id="rId7"/>
    <p:sldId id="279" r:id="rId8"/>
    <p:sldId id="280" r:id="rId9"/>
    <p:sldId id="308" r:id="rId10"/>
    <p:sldId id="309" r:id="rId11"/>
    <p:sldId id="310" r:id="rId12"/>
    <p:sldId id="269" r:id="rId13"/>
    <p:sldId id="271" r:id="rId14"/>
    <p:sldId id="272" r:id="rId15"/>
    <p:sldId id="273" r:id="rId16"/>
    <p:sldId id="285" r:id="rId17"/>
    <p:sldId id="284" r:id="rId18"/>
    <p:sldId id="293" r:id="rId19"/>
  </p:sldIdLst>
  <p:sldSz cx="12192000" cy="6858000"/>
  <p:notesSz cx="6797675" cy="992663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0000FF"/>
    <a:srgbClr val="FF0000"/>
    <a:srgbClr val="92D0B3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69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4F8B8-8F8B-49B0-A673-3EEED2373BD7}" type="datetimeFigureOut">
              <a:rPr lang="zh-TW" altLang="en-US" smtClean="0"/>
              <a:t>2023/1/3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7C8C7-1DDE-482D-AD28-087BCEAC6D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0253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669B25-5F68-443E-82DD-08249CB2CBF5}" type="datetime1">
              <a:rPr lang="zh-TW" altLang="en-US" smtClean="0"/>
              <a:t>2023/1/3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Freeform 6"/>
          <p:cNvSpPr/>
          <p:nvPr userDrawn="1"/>
        </p:nvSpPr>
        <p:spPr bwMode="auto">
          <a:xfrm>
            <a:off x="11660296" y="6214905"/>
            <a:ext cx="531704" cy="571856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70412" y="6319406"/>
            <a:ext cx="779767" cy="365125"/>
          </a:xfrm>
        </p:spPr>
        <p:txBody>
          <a:bodyPr/>
          <a:lstStyle/>
          <a:p>
            <a:pPr>
              <a:defRPr/>
            </a:pPr>
            <a:fld id="{61BF1F93-9302-473C-856B-C983E742A052}" type="slidenum">
              <a:rPr lang="zh-TW" altLang="en-US" smtClean="0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59446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A3F28F-CF1B-435E-84DA-AA85C39B86B2}" type="datetime1">
              <a:rPr lang="zh-TW" altLang="en-US" smtClean="0"/>
              <a:t>2023/1/3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5E5C2A38-3E80-43CD-933A-E8E265D0D706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022190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A3F28F-CF1B-435E-84DA-AA85C39B86B2}" type="datetime1">
              <a:rPr lang="zh-TW" altLang="en-US" smtClean="0"/>
              <a:t>2023/1/3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5E5C2A38-3E80-43CD-933A-E8E265D0D706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18363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A3F28F-CF1B-435E-84DA-AA85C39B86B2}" type="datetime1">
              <a:rPr lang="zh-TW" altLang="en-US" smtClean="0"/>
              <a:t>2023/1/3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5E5C2A38-3E80-43CD-933A-E8E265D0D706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1003273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A3F28F-CF1B-435E-84DA-AA85C39B86B2}" type="datetime1">
              <a:rPr lang="zh-TW" altLang="en-US" smtClean="0"/>
              <a:t>2023/1/3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5E5C2A38-3E80-43CD-933A-E8E265D0D706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0707421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A3F28F-CF1B-435E-84DA-AA85C39B86B2}" type="datetime1">
              <a:rPr lang="zh-TW" altLang="en-US" smtClean="0"/>
              <a:t>2023/1/3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5E5C2A38-3E80-43CD-933A-E8E265D0D706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5518163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F5CC22-A557-4AB7-946C-94C571EAD3E9}" type="datetime1">
              <a:rPr lang="zh-TW" altLang="en-US" smtClean="0"/>
              <a:t>2023/1/3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21ACE1-D27C-4369-B044-8733D84533E5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3276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B56DFC-C134-4D09-804C-82EE104377E0}" type="datetime1">
              <a:rPr lang="zh-TW" altLang="en-US" smtClean="0"/>
              <a:t>2023/1/3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C3EEF9-5CC7-4B78-ADED-9B7134B226DB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1929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16990"/>
            <a:ext cx="1146283" cy="370396"/>
          </a:xfrm>
        </p:spPr>
        <p:txBody>
          <a:bodyPr/>
          <a:lstStyle/>
          <a:p>
            <a:pPr>
              <a:defRPr/>
            </a:pPr>
            <a:fld id="{E3A3F28F-CF1B-435E-84DA-AA85C39B86B2}" type="datetime1">
              <a:rPr lang="zh-TW" altLang="en-US" smtClean="0"/>
              <a:t>2023/1/3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11660296" y="6212747"/>
            <a:ext cx="531704" cy="55112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70412" y="6304823"/>
            <a:ext cx="779767" cy="365125"/>
          </a:xfrm>
        </p:spPr>
        <p:txBody>
          <a:bodyPr/>
          <a:lstStyle/>
          <a:p>
            <a:pPr>
              <a:defRPr/>
            </a:pPr>
            <a:fld id="{5E5C2A38-3E80-43CD-933A-E8E265D0D706}" type="slidenum">
              <a:rPr lang="zh-TW" altLang="en-US" smtClean="0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0825336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733C11-C9E8-476C-B02D-CD1BE1DED95A}" type="datetime1">
              <a:rPr lang="zh-TW" altLang="en-US" smtClean="0"/>
              <a:t>2023/1/3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297641A7-84CF-4ED6-A724-F85BE7C0109C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2773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A3F28F-CF1B-435E-84DA-AA85C39B86B2}" type="datetime1">
              <a:rPr lang="zh-TW" altLang="en-US" smtClean="0"/>
              <a:t>2023/1/3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5E5C2A38-3E80-43CD-933A-E8E265D0D706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603133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A3F28F-CF1B-435E-84DA-AA85C39B86B2}" type="datetime1">
              <a:rPr lang="zh-TW" altLang="en-US" smtClean="0"/>
              <a:t>2023/1/3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5E5C2A38-3E80-43CD-933A-E8E265D0D706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987075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8D313B-5109-4FC2-993E-3B2678FF28F6}" type="datetime1">
              <a:rPr lang="zh-TW" altLang="en-US" smtClean="0"/>
              <a:t>2023/1/3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21061-6164-42A5-B617-74018F24DB4F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028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82AFC9-36BE-4B2E-BB72-C00856FA8DAC}" type="datetime1">
              <a:rPr lang="zh-TW" altLang="en-US" smtClean="0"/>
              <a:t>2023/1/3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3A32FE-8831-4AA7-AC09-47EDACC5A2FD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7551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A3F28F-CF1B-435E-84DA-AA85C39B86B2}" type="datetime1">
              <a:rPr lang="zh-TW" altLang="en-US" smtClean="0"/>
              <a:t>2023/1/3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5C2A38-3E80-43CD-933A-E8E265D0D706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348439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A3F28F-CF1B-435E-84DA-AA85C39B86B2}" type="datetime1">
              <a:rPr lang="zh-TW" altLang="en-US" smtClean="0"/>
              <a:t>2023/1/3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5E5C2A38-3E80-43CD-933A-E8E265D0D706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074708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3A3F28F-CF1B-435E-84DA-AA85C39B86B2}" type="datetime1">
              <a:rPr lang="zh-TW" altLang="en-US" smtClean="0"/>
              <a:t>2023/1/3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5E5C2A38-3E80-43CD-933A-E8E265D0D706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905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535509"/>
            <a:ext cx="9144000" cy="1751466"/>
          </a:xfrm>
          <a:gradFill flip="none" rotWithShape="1">
            <a:gsLst>
              <a:gs pos="0">
                <a:schemeClr val="bg1"/>
              </a:gs>
              <a:gs pos="100000">
                <a:srgbClr val="FFCCCC">
                  <a:shade val="67500"/>
                  <a:satMod val="115000"/>
                </a:srgbClr>
              </a:gs>
              <a:gs pos="100000">
                <a:srgbClr val="FFCCCC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8400000"/>
            </a:lightRig>
          </a:scene3d>
        </p:spPr>
        <p:txBody>
          <a:bodyPr rtlCol="0" anchor="ctr" anchorCtr="1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經費</a:t>
            </a:r>
            <a:r>
              <a:rPr lang="zh-TW" altLang="en-US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使用與核銷注意事項</a:t>
            </a:r>
            <a:endParaRPr lang="zh-TW" altLang="en-US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51" name="副標題 2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5456694"/>
            <a:ext cx="9144000" cy="555625"/>
          </a:xfrm>
        </p:spPr>
        <p:txBody>
          <a:bodyPr/>
          <a:lstStyle/>
          <a:p>
            <a:pPr algn="r" eaLnBrk="1" hangingPunct="1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112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年元月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F1F93-9302-473C-856B-C983E742A052}" type="slidenum">
              <a:rPr lang="zh-TW" altLang="en-US" smtClean="0"/>
              <a:pPr>
                <a:defRPr/>
              </a:pPr>
              <a:t>1</a:t>
            </a:fld>
            <a:endParaRPr lang="zh-TW" altLang="en-US" dirty="0"/>
          </a:p>
        </p:txBody>
      </p:sp>
      <p:sp>
        <p:nvSpPr>
          <p:cNvPr id="5" name="副標題 2"/>
          <p:cNvSpPr txBox="1">
            <a:spLocks noChangeArrowheads="1"/>
          </p:cNvSpPr>
          <p:nvPr/>
        </p:nvSpPr>
        <p:spPr bwMode="auto">
          <a:xfrm>
            <a:off x="1524000" y="3316209"/>
            <a:ext cx="9144000" cy="900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zh-TW" altLang="en-US" sz="54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會計室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960189"/>
              </p:ext>
            </p:extLst>
          </p:nvPr>
        </p:nvGraphicFramePr>
        <p:xfrm>
          <a:off x="791570" y="1023581"/>
          <a:ext cx="11095630" cy="5120640"/>
        </p:xfrm>
        <a:graphic>
          <a:graphicData uri="http://schemas.openxmlformats.org/drawingml/2006/table">
            <a:tbl>
              <a:tblPr/>
              <a:tblGrid>
                <a:gridCol w="11095630">
                  <a:extLst>
                    <a:ext uri="{9D8B030D-6E8A-4147-A177-3AD203B41FA5}">
                      <a16:colId xmlns:a16="http://schemas.microsoft.com/office/drawing/2014/main" val="10486573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TW" altLang="zh-TW" sz="2400" kern="100" dirty="0" smtClean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應落實</a:t>
                      </a:r>
                      <a:r>
                        <a:rPr lang="zh-TW" altLang="zh-TW" sz="2400" u="sng" kern="1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點收人</a:t>
                      </a:r>
                      <a:r>
                        <a:rPr lang="zh-TW" altLang="zh-TW" sz="2400" kern="100" dirty="0" smtClean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制度，黏存單上點收人應點收各事務支出如</a:t>
                      </a:r>
                      <a:r>
                        <a:rPr lang="zh-TW" altLang="zh-TW" sz="2400" u="sng" kern="100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膳食、印刷費、雜支</a:t>
                      </a:r>
                      <a:r>
                        <a:rPr lang="zh-TW" altLang="en-US" sz="2400" u="sng" kern="100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等可計數</a:t>
                      </a:r>
                      <a:r>
                        <a:rPr lang="zh-TW" altLang="en-US" sz="2400" u="none" kern="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之</a:t>
                      </a:r>
                      <a:r>
                        <a:rPr lang="zh-TW" altLang="zh-TW" sz="2400" u="none" kern="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項目</a:t>
                      </a:r>
                      <a:r>
                        <a:rPr lang="zh-TW" altLang="zh-TW" sz="2400" kern="100" dirty="0" smtClean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支出是否屬實，</a:t>
                      </a:r>
                      <a:r>
                        <a:rPr lang="zh-TW" altLang="zh-TW" sz="2400" kern="1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點收人</a:t>
                      </a:r>
                      <a:r>
                        <a:rPr lang="zh-TW" altLang="en-US" sz="2400" kern="100" dirty="0" smtClean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與</a:t>
                      </a:r>
                      <a:r>
                        <a:rPr lang="zh-TW" altLang="zh-TW" sz="2400" kern="100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承辦人</a:t>
                      </a:r>
                      <a:r>
                        <a:rPr lang="zh-TW" altLang="zh-TW" sz="2400" kern="100" dirty="0" smtClean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不得為同一人，如無其他點收人則由單位主管佐理之。</a:t>
                      </a:r>
                      <a:endParaRPr lang="zh-TW" altLang="en-US" sz="2400" dirty="0"/>
                    </a:p>
                  </a:txBody>
                  <a:tcPr>
                    <a:lnL w="28575" cmpd="sng">
                      <a:solidFill>
                        <a:srgbClr val="C00000"/>
                      </a:solidFill>
                      <a:prstDash val="solid"/>
                    </a:lnL>
                    <a:lnR w="28575" cmpd="sng">
                      <a:solidFill>
                        <a:srgbClr val="C00000"/>
                      </a:solidFill>
                      <a:prstDash val="solid"/>
                    </a:lnR>
                    <a:lnT w="28575" cmpd="sng">
                      <a:solidFill>
                        <a:srgbClr val="C00000"/>
                      </a:solidFill>
                      <a:prstDash val="soli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78857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TW" altLang="zh-TW" sz="2400" kern="100" dirty="0" smtClean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依據商業會計法第</a:t>
                      </a:r>
                      <a:r>
                        <a:rPr lang="en-US" altLang="zh-TW" sz="2400" kern="100" dirty="0" smtClean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34</a:t>
                      </a:r>
                      <a:r>
                        <a:rPr lang="zh-TW" altLang="zh-TW" sz="2400" kern="100" dirty="0" smtClean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條規定：「</a:t>
                      </a:r>
                      <a:r>
                        <a:rPr lang="zh-TW" altLang="zh-TW" sz="2400" kern="100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會計事項應按發生次序逐日登帳，至遲不得超過二個月。</a:t>
                      </a:r>
                      <a:r>
                        <a:rPr lang="zh-TW" altLang="zh-TW" sz="2400" kern="100" dirty="0" smtClean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」，無論款源係屬校內款或補助款</a:t>
                      </a:r>
                      <a:r>
                        <a:rPr lang="en-US" altLang="zh-TW" sz="2400" kern="100" dirty="0" smtClean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zh-TW" sz="2400" kern="100" dirty="0" smtClean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有另訂核銷期限者除外</a:t>
                      </a:r>
                      <a:r>
                        <a:rPr lang="en-US" altLang="zh-TW" sz="2400" kern="100" dirty="0" smtClean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altLang="zh-TW" sz="2400" kern="100" dirty="0" smtClean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zh-TW" altLang="zh-TW" sz="2400" u="sng" kern="1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校長或其授權人員核准決行之活動完成至支出憑證之結報日期</a:t>
                      </a:r>
                      <a:r>
                        <a:rPr lang="zh-TW" altLang="zh-TW" sz="2400" kern="1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，不得逾二個月</a:t>
                      </a:r>
                      <a:r>
                        <a:rPr lang="zh-TW" altLang="zh-TW" sz="2400" kern="100" dirty="0" smtClean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，逾期申請之款項將不予核銷；</a:t>
                      </a:r>
                      <a:r>
                        <a:rPr lang="zh-TW" altLang="zh-TW" sz="2400" kern="100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逾期報支者歉難撥付款項</a:t>
                      </a:r>
                      <a:r>
                        <a:rPr lang="zh-TW" altLang="zh-TW" sz="2400" kern="100" dirty="0" smtClean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。</a:t>
                      </a:r>
                      <a:endParaRPr lang="zh-TW" altLang="en-US" sz="2400" dirty="0"/>
                    </a:p>
                  </a:txBody>
                  <a:tcPr>
                    <a:lnL w="28575" cmpd="sng">
                      <a:solidFill>
                        <a:srgbClr val="C00000"/>
                      </a:solidFill>
                      <a:prstDash val="solid"/>
                    </a:lnL>
                    <a:lnR w="28575" cmpd="sng">
                      <a:solidFill>
                        <a:srgbClr val="C00000"/>
                      </a:solidFill>
                      <a:prstDash val="solid"/>
                    </a:lnR>
                    <a:lnT w="28575" cmpd="sng">
                      <a:solidFill>
                        <a:srgbClr val="C00000"/>
                      </a:solidFill>
                      <a:prstDash val="soli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10877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TW" altLang="zh-TW" sz="2400" kern="1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本校所有經費之請款及核銷作業</a:t>
                      </a:r>
                      <a:r>
                        <a:rPr lang="en-US" altLang="zh-TW" sz="2400" kern="100" dirty="0" smtClean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zh-TW" sz="2400" kern="100" dirty="0" smtClean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包含所有專案計畫</a:t>
                      </a:r>
                      <a:r>
                        <a:rPr lang="en-US" altLang="zh-TW" sz="2400" kern="100" dirty="0" smtClean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altLang="zh-TW" sz="2400" kern="100" dirty="0" smtClean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，均應遵照本校會計制度之相關規定，並遵循相關法令規定辦理。</a:t>
                      </a:r>
                      <a:endParaRPr lang="zh-TW" altLang="en-US" sz="2400" dirty="0"/>
                    </a:p>
                  </a:txBody>
                  <a:tcPr>
                    <a:lnL w="28575" cmpd="sng">
                      <a:solidFill>
                        <a:srgbClr val="C00000"/>
                      </a:solidFill>
                      <a:prstDash val="solid"/>
                    </a:lnL>
                    <a:lnR w="28575" cmpd="sng">
                      <a:solidFill>
                        <a:srgbClr val="C00000"/>
                      </a:solidFill>
                      <a:prstDash val="solid"/>
                    </a:lnR>
                    <a:lnT w="28575" cmpd="sng">
                      <a:solidFill>
                        <a:srgbClr val="C00000"/>
                      </a:solidFill>
                      <a:prstDash val="soli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18506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TW" altLang="zh-TW" sz="2400" kern="100" dirty="0" smtClean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無論校內款、各級政府機構</a:t>
                      </a:r>
                      <a:r>
                        <a:rPr lang="en-US" altLang="zh-TW" sz="2400" kern="100" dirty="0" smtClean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zh-TW" sz="2400" kern="100" dirty="0" smtClean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單位</a:t>
                      </a:r>
                      <a:r>
                        <a:rPr lang="en-US" altLang="zh-TW" sz="2400" kern="100" dirty="0" smtClean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altLang="zh-TW" sz="2400" kern="100" dirty="0" smtClean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補助款及產學合作款項均屬</a:t>
                      </a:r>
                      <a:r>
                        <a:rPr lang="zh-TW" altLang="zh-TW" sz="2400" kern="1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「公款」</a:t>
                      </a:r>
                      <a:r>
                        <a:rPr lang="zh-TW" altLang="zh-TW" sz="2400" kern="100" dirty="0" smtClean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，請大家要有公款法用及</a:t>
                      </a:r>
                      <a:r>
                        <a:rPr lang="zh-TW" altLang="zh-TW" sz="2400" kern="100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依「法」行政</a:t>
                      </a:r>
                      <a:r>
                        <a:rPr lang="zh-TW" altLang="zh-TW" sz="2400" kern="100" dirty="0" smtClean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之基本體認。</a:t>
                      </a:r>
                      <a:r>
                        <a:rPr lang="zh-TW" altLang="zh-TW" sz="2400" kern="100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如有經費使用不當或虛報、浮報之情形</a:t>
                      </a:r>
                      <a:r>
                        <a:rPr lang="zh-TW" altLang="zh-TW" sz="2400" kern="100" dirty="0" smtClean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，將造成個人及學校名譽之損失。支出憑證核銷及結報若有虛報或有偽造不實單據情事者、</a:t>
                      </a:r>
                      <a:r>
                        <a:rPr lang="zh-TW" altLang="zh-TW" sz="2400" kern="1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一經察覺即視違規樣態送交校內各級委員會予以議處</a:t>
                      </a:r>
                      <a:r>
                        <a:rPr lang="zh-TW" altLang="zh-TW" sz="2400" kern="100" dirty="0" smtClean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。</a:t>
                      </a:r>
                      <a:endParaRPr lang="zh-TW" altLang="en-US" sz="2400" dirty="0"/>
                    </a:p>
                  </a:txBody>
                  <a:tcPr>
                    <a:lnL w="28575" cmpd="sng">
                      <a:solidFill>
                        <a:srgbClr val="C00000"/>
                      </a:solidFill>
                      <a:prstDash val="solid"/>
                    </a:lnL>
                    <a:lnR w="28575" cmpd="sng">
                      <a:solidFill>
                        <a:srgbClr val="C00000"/>
                      </a:solidFill>
                      <a:prstDash val="solid"/>
                    </a:lnR>
                    <a:lnT w="28575" cmpd="sng">
                      <a:solidFill>
                        <a:srgbClr val="C00000"/>
                      </a:solidFill>
                      <a:prstDash val="solid"/>
                    </a:lnT>
                    <a:lnB w="28575" cmpd="sng">
                      <a:solidFill>
                        <a:srgbClr val="C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395680"/>
                  </a:ext>
                </a:extLst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2D3C51-E8F4-4F3E-8A9E-92A26E478E44}" type="slidenum">
              <a:rPr lang="zh-TW" altLang="en-US" smtClean="0"/>
              <a:pPr>
                <a:defRPr/>
              </a:pPr>
              <a:t>10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718712" y="311984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其他注意事項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482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2D3C51-E8F4-4F3E-8A9E-92A26E478E44}" type="slidenum">
              <a:rPr lang="zh-TW" altLang="en-US" smtClean="0"/>
              <a:pPr>
                <a:defRPr/>
              </a:pPr>
              <a:t>11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718712" y="311984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原始憑證要件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25" name="群組 24">
            <a:extLst>
              <a:ext uri="{FF2B5EF4-FFF2-40B4-BE49-F238E27FC236}">
                <a16:creationId xmlns:a16="http://schemas.microsoft.com/office/drawing/2014/main" id="{C15D7372-204D-244C-AE20-13C0C616913D}"/>
              </a:ext>
            </a:extLst>
          </p:cNvPr>
          <p:cNvGrpSpPr/>
          <p:nvPr/>
        </p:nvGrpSpPr>
        <p:grpSpPr>
          <a:xfrm>
            <a:off x="5486400" y="1899057"/>
            <a:ext cx="4005302" cy="3878149"/>
            <a:chOff x="2133600" y="914400"/>
            <a:chExt cx="4800600" cy="4648200"/>
          </a:xfrm>
        </p:grpSpPr>
        <p:sp>
          <p:nvSpPr>
            <p:cNvPr id="26" name="橢圓​​ 41">
              <a:extLst>
                <a:ext uri="{FF2B5EF4-FFF2-40B4-BE49-F238E27FC236}">
                  <a16:creationId xmlns:a16="http://schemas.microsoft.com/office/drawing/2014/main" id="{08F3A33D-4427-F740-882A-2287D2C2E03A}"/>
                </a:ext>
              </a:extLst>
            </p:cNvPr>
            <p:cNvSpPr/>
            <p:nvPr/>
          </p:nvSpPr>
          <p:spPr bwMode="auto">
            <a:xfrm>
              <a:off x="3733800" y="1600200"/>
              <a:ext cx="2133600" cy="2133600"/>
            </a:xfrm>
            <a:prstGeom prst="ellipse">
              <a:avLst/>
            </a:prstGeom>
            <a:solidFill>
              <a:schemeClr val="accent3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TW" altLang="en-US" sz="3200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" name="橢圓​​ 42">
              <a:extLst>
                <a:ext uri="{FF2B5EF4-FFF2-40B4-BE49-F238E27FC236}">
                  <a16:creationId xmlns:a16="http://schemas.microsoft.com/office/drawing/2014/main" id="{5E152306-EB00-E241-B70A-4AA581A8850A}"/>
                </a:ext>
              </a:extLst>
            </p:cNvPr>
            <p:cNvSpPr/>
            <p:nvPr/>
          </p:nvSpPr>
          <p:spPr bwMode="auto">
            <a:xfrm>
              <a:off x="4800600" y="3276600"/>
              <a:ext cx="2133600" cy="2133600"/>
            </a:xfrm>
            <a:prstGeom prst="ellipse">
              <a:avLst/>
            </a:prstGeom>
            <a:solidFill>
              <a:schemeClr val="accent5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TW" altLang="en-US" sz="3200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" name="橢圓​​ 43">
              <a:extLst>
                <a:ext uri="{FF2B5EF4-FFF2-40B4-BE49-F238E27FC236}">
                  <a16:creationId xmlns:a16="http://schemas.microsoft.com/office/drawing/2014/main" id="{4D8D2E04-E788-5143-9B3F-2AA643E73F3D}"/>
                </a:ext>
              </a:extLst>
            </p:cNvPr>
            <p:cNvSpPr/>
            <p:nvPr/>
          </p:nvSpPr>
          <p:spPr bwMode="auto">
            <a:xfrm>
              <a:off x="2514600" y="1676400"/>
              <a:ext cx="1371600" cy="1371600"/>
            </a:xfrm>
            <a:prstGeom prst="ellipse">
              <a:avLst/>
            </a:prstGeom>
            <a:solidFill>
              <a:schemeClr val="accent6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sz="2400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" name="橢圓​​ 44">
              <a:extLst>
                <a:ext uri="{FF2B5EF4-FFF2-40B4-BE49-F238E27FC236}">
                  <a16:creationId xmlns:a16="http://schemas.microsoft.com/office/drawing/2014/main" id="{DB0F0F10-D7D8-1640-9A0C-9565AAB0FEFE}"/>
                </a:ext>
              </a:extLst>
            </p:cNvPr>
            <p:cNvSpPr/>
            <p:nvPr/>
          </p:nvSpPr>
          <p:spPr bwMode="auto">
            <a:xfrm>
              <a:off x="2133600" y="2971800"/>
              <a:ext cx="1066800" cy="1066800"/>
            </a:xfrm>
            <a:prstGeom prst="ellipse">
              <a:avLst/>
            </a:prstGeom>
            <a:solidFill>
              <a:schemeClr val="accent2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TW" altLang="en-US" sz="3200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" name="橢圓​​ 45">
              <a:extLst>
                <a:ext uri="{FF2B5EF4-FFF2-40B4-BE49-F238E27FC236}">
                  <a16:creationId xmlns:a16="http://schemas.microsoft.com/office/drawing/2014/main" id="{CE101BB6-2D44-AE47-B636-34B1D3A0968C}"/>
                </a:ext>
              </a:extLst>
            </p:cNvPr>
            <p:cNvSpPr/>
            <p:nvPr/>
          </p:nvSpPr>
          <p:spPr bwMode="auto">
            <a:xfrm>
              <a:off x="5562600" y="1905000"/>
              <a:ext cx="1066800" cy="1066800"/>
            </a:xfrm>
            <a:prstGeom prst="ellipse">
              <a:avLst/>
            </a:prstGeom>
            <a:solidFill>
              <a:schemeClr val="accent4">
                <a:alpha val="3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TW" altLang="en-US" sz="3200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" name="橢圓​​ 46">
              <a:extLst>
                <a:ext uri="{FF2B5EF4-FFF2-40B4-BE49-F238E27FC236}">
                  <a16:creationId xmlns:a16="http://schemas.microsoft.com/office/drawing/2014/main" id="{F37AEB84-A496-5C4C-B198-2DC87E4C7369}"/>
                </a:ext>
              </a:extLst>
            </p:cNvPr>
            <p:cNvSpPr/>
            <p:nvPr/>
          </p:nvSpPr>
          <p:spPr bwMode="auto">
            <a:xfrm>
              <a:off x="3733800" y="914400"/>
              <a:ext cx="1066800" cy="1066800"/>
            </a:xfrm>
            <a:prstGeom prst="ellipse">
              <a:avLst/>
            </a:prstGeom>
            <a:solidFill>
              <a:schemeClr val="accent6">
                <a:alpha val="3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TW" altLang="en-US" sz="3200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" name="橢圓​​ 47">
              <a:extLst>
                <a:ext uri="{FF2B5EF4-FFF2-40B4-BE49-F238E27FC236}">
                  <a16:creationId xmlns:a16="http://schemas.microsoft.com/office/drawing/2014/main" id="{67DF15DD-D0E7-5B4B-A4A4-9AFEE1F0D51D}"/>
                </a:ext>
              </a:extLst>
            </p:cNvPr>
            <p:cNvSpPr/>
            <p:nvPr/>
          </p:nvSpPr>
          <p:spPr bwMode="auto">
            <a:xfrm>
              <a:off x="2209800" y="3429000"/>
              <a:ext cx="2133600" cy="21336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TW" altLang="en-US" sz="3200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cxnSp>
        <p:nvCxnSpPr>
          <p:cNvPr id="33" name="肘線接點 48">
            <a:extLst>
              <a:ext uri="{FF2B5EF4-FFF2-40B4-BE49-F238E27FC236}">
                <a16:creationId xmlns:a16="http://schemas.microsoft.com/office/drawing/2014/main" id="{D86FCA9C-66CC-E04D-B6F2-A3086978BEC9}"/>
              </a:ext>
            </a:extLst>
          </p:cNvPr>
          <p:cNvCxnSpPr/>
          <p:nvPr/>
        </p:nvCxnSpPr>
        <p:spPr bwMode="auto">
          <a:xfrm rot="5400000" flipH="1" flipV="1">
            <a:off x="6432407" y="3270702"/>
            <a:ext cx="34669" cy="1418071"/>
          </a:xfrm>
          <a:prstGeom prst="bentConnector4">
            <a:avLst>
              <a:gd name="adj1" fmla="val -659379"/>
              <a:gd name="adj2" fmla="val 74658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肘線接點 49">
            <a:extLst>
              <a:ext uri="{FF2B5EF4-FFF2-40B4-BE49-F238E27FC236}">
                <a16:creationId xmlns:a16="http://schemas.microsoft.com/office/drawing/2014/main" id="{35AA603F-C4F2-4C46-A0E1-A150163FDCFF}"/>
              </a:ext>
            </a:extLst>
          </p:cNvPr>
          <p:cNvCxnSpPr/>
          <p:nvPr/>
        </p:nvCxnSpPr>
        <p:spPr bwMode="auto">
          <a:xfrm rot="16200000" flipH="1">
            <a:off x="6076285" y="3200585"/>
            <a:ext cx="1605231" cy="52800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肘線接點 50">
            <a:extLst>
              <a:ext uri="{FF2B5EF4-FFF2-40B4-BE49-F238E27FC236}">
                <a16:creationId xmlns:a16="http://schemas.microsoft.com/office/drawing/2014/main" id="{CC21B4BC-9DB1-FB4C-9C05-89636F8E01BE}"/>
              </a:ext>
            </a:extLst>
          </p:cNvPr>
          <p:cNvCxnSpPr>
            <a:cxnSpLocks/>
          </p:cNvCxnSpPr>
          <p:nvPr/>
        </p:nvCxnSpPr>
        <p:spPr bwMode="auto">
          <a:xfrm>
            <a:off x="5966653" y="4823563"/>
            <a:ext cx="1398677" cy="38145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肘線接點 51">
            <a:extLst>
              <a:ext uri="{FF2B5EF4-FFF2-40B4-BE49-F238E27FC236}">
                <a16:creationId xmlns:a16="http://schemas.microsoft.com/office/drawing/2014/main" id="{1B3094BA-AA5F-CA4F-AEC9-1BBAAE31A0AB}"/>
              </a:ext>
            </a:extLst>
          </p:cNvPr>
          <p:cNvCxnSpPr/>
          <p:nvPr/>
        </p:nvCxnSpPr>
        <p:spPr bwMode="auto">
          <a:xfrm rot="5400000">
            <a:off x="7494905" y="3145195"/>
            <a:ext cx="1271526" cy="826491"/>
          </a:xfrm>
          <a:prstGeom prst="bentConnector3">
            <a:avLst>
              <a:gd name="adj1" fmla="val 20627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肘線接點 52">
            <a:extLst>
              <a:ext uri="{FF2B5EF4-FFF2-40B4-BE49-F238E27FC236}">
                <a16:creationId xmlns:a16="http://schemas.microsoft.com/office/drawing/2014/main" id="{9C580634-6DD3-EE42-8DAC-5CE0F95E8234}"/>
              </a:ext>
            </a:extLst>
          </p:cNvPr>
          <p:cNvCxnSpPr/>
          <p:nvPr/>
        </p:nvCxnSpPr>
        <p:spPr bwMode="auto">
          <a:xfrm rot="10800000" flipV="1">
            <a:off x="7768375" y="3488462"/>
            <a:ext cx="896836" cy="32153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肘線接點 53">
            <a:extLst>
              <a:ext uri="{FF2B5EF4-FFF2-40B4-BE49-F238E27FC236}">
                <a16:creationId xmlns:a16="http://schemas.microsoft.com/office/drawing/2014/main" id="{E8DB08B6-890C-F84C-8BE1-1E2B14E38BD2}"/>
              </a:ext>
            </a:extLst>
          </p:cNvPr>
          <p:cNvCxnSpPr/>
          <p:nvPr/>
        </p:nvCxnSpPr>
        <p:spPr bwMode="auto">
          <a:xfrm rot="10800000">
            <a:off x="7701598" y="4505681"/>
            <a:ext cx="1335101" cy="508610"/>
          </a:xfrm>
          <a:prstGeom prst="bentConnector3">
            <a:avLst>
              <a:gd name="adj1" fmla="val 25724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肘線接點 54">
            <a:extLst>
              <a:ext uri="{FF2B5EF4-FFF2-40B4-BE49-F238E27FC236}">
                <a16:creationId xmlns:a16="http://schemas.microsoft.com/office/drawing/2014/main" id="{5E93BED7-1092-3F44-B6D8-149F86101CC4}"/>
              </a:ext>
            </a:extLst>
          </p:cNvPr>
          <p:cNvCxnSpPr/>
          <p:nvPr/>
        </p:nvCxnSpPr>
        <p:spPr bwMode="auto">
          <a:xfrm rot="5400000">
            <a:off x="6367419" y="2781536"/>
            <a:ext cx="2441754" cy="23483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0" name="群組 39">
            <a:extLst>
              <a:ext uri="{FF2B5EF4-FFF2-40B4-BE49-F238E27FC236}">
                <a16:creationId xmlns:a16="http://schemas.microsoft.com/office/drawing/2014/main" id="{AD84D262-02D3-1044-8D93-A83A3F0ECFB4}"/>
              </a:ext>
            </a:extLst>
          </p:cNvPr>
          <p:cNvGrpSpPr/>
          <p:nvPr/>
        </p:nvGrpSpPr>
        <p:grpSpPr>
          <a:xfrm>
            <a:off x="6673156" y="4112406"/>
            <a:ext cx="1716558" cy="2745594"/>
            <a:chOff x="2435225" y="22552"/>
            <a:chExt cx="4273550" cy="6835448"/>
          </a:xfrm>
          <a:solidFill>
            <a:schemeClr val="tx1"/>
          </a:solidFill>
        </p:grpSpPr>
        <p:sp>
          <p:nvSpPr>
            <p:cNvPr id="41" name="手繪多邊形 5">
              <a:extLst>
                <a:ext uri="{FF2B5EF4-FFF2-40B4-BE49-F238E27FC236}">
                  <a16:creationId xmlns:a16="http://schemas.microsoft.com/office/drawing/2014/main" id="{CFB55F6E-96AE-224F-81AC-D94D4F08AF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3126" y="22552"/>
              <a:ext cx="2317751" cy="634999"/>
            </a:xfrm>
            <a:custGeom>
              <a:avLst/>
              <a:gdLst>
                <a:gd name="T0" fmla="*/ 1460 w 1460"/>
                <a:gd name="T1" fmla="*/ 57 h 400"/>
                <a:gd name="T2" fmla="*/ 1460 w 1460"/>
                <a:gd name="T3" fmla="*/ 57 h 400"/>
                <a:gd name="T4" fmla="*/ 1458 w 1460"/>
                <a:gd name="T5" fmla="*/ 45 h 400"/>
                <a:gd name="T6" fmla="*/ 1454 w 1460"/>
                <a:gd name="T7" fmla="*/ 35 h 400"/>
                <a:gd name="T8" fmla="*/ 1449 w 1460"/>
                <a:gd name="T9" fmla="*/ 24 h 400"/>
                <a:gd name="T10" fmla="*/ 1443 w 1460"/>
                <a:gd name="T11" fmla="*/ 17 h 400"/>
                <a:gd name="T12" fmla="*/ 1434 w 1460"/>
                <a:gd name="T13" fmla="*/ 9 h 400"/>
                <a:gd name="T14" fmla="*/ 1424 w 1460"/>
                <a:gd name="T15" fmla="*/ 4 h 400"/>
                <a:gd name="T16" fmla="*/ 1413 w 1460"/>
                <a:gd name="T17" fmla="*/ 0 h 400"/>
                <a:gd name="T18" fmla="*/ 1402 w 1460"/>
                <a:gd name="T19" fmla="*/ 0 h 400"/>
                <a:gd name="T20" fmla="*/ 58 w 1460"/>
                <a:gd name="T21" fmla="*/ 0 h 400"/>
                <a:gd name="T22" fmla="*/ 58 w 1460"/>
                <a:gd name="T23" fmla="*/ 0 h 400"/>
                <a:gd name="T24" fmla="*/ 47 w 1460"/>
                <a:gd name="T25" fmla="*/ 0 h 400"/>
                <a:gd name="T26" fmla="*/ 35 w 1460"/>
                <a:gd name="T27" fmla="*/ 4 h 400"/>
                <a:gd name="T28" fmla="*/ 26 w 1460"/>
                <a:gd name="T29" fmla="*/ 9 h 400"/>
                <a:gd name="T30" fmla="*/ 17 w 1460"/>
                <a:gd name="T31" fmla="*/ 17 h 400"/>
                <a:gd name="T32" fmla="*/ 11 w 1460"/>
                <a:gd name="T33" fmla="*/ 24 h 400"/>
                <a:gd name="T34" fmla="*/ 4 w 1460"/>
                <a:gd name="T35" fmla="*/ 35 h 400"/>
                <a:gd name="T36" fmla="*/ 2 w 1460"/>
                <a:gd name="T37" fmla="*/ 45 h 400"/>
                <a:gd name="T38" fmla="*/ 0 w 1460"/>
                <a:gd name="T39" fmla="*/ 57 h 400"/>
                <a:gd name="T40" fmla="*/ 0 w 1460"/>
                <a:gd name="T41" fmla="*/ 400 h 400"/>
                <a:gd name="T42" fmla="*/ 1460 w 1460"/>
                <a:gd name="T43" fmla="*/ 400 h 400"/>
                <a:gd name="T44" fmla="*/ 1460 w 1460"/>
                <a:gd name="T45" fmla="*/ 57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60" h="400">
                  <a:moveTo>
                    <a:pt x="1460" y="57"/>
                  </a:moveTo>
                  <a:lnTo>
                    <a:pt x="1460" y="57"/>
                  </a:lnTo>
                  <a:lnTo>
                    <a:pt x="1458" y="45"/>
                  </a:lnTo>
                  <a:lnTo>
                    <a:pt x="1454" y="35"/>
                  </a:lnTo>
                  <a:lnTo>
                    <a:pt x="1449" y="24"/>
                  </a:lnTo>
                  <a:lnTo>
                    <a:pt x="1443" y="17"/>
                  </a:lnTo>
                  <a:lnTo>
                    <a:pt x="1434" y="9"/>
                  </a:lnTo>
                  <a:lnTo>
                    <a:pt x="1424" y="4"/>
                  </a:lnTo>
                  <a:lnTo>
                    <a:pt x="1413" y="0"/>
                  </a:lnTo>
                  <a:lnTo>
                    <a:pt x="1402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47" y="0"/>
                  </a:lnTo>
                  <a:lnTo>
                    <a:pt x="35" y="4"/>
                  </a:lnTo>
                  <a:lnTo>
                    <a:pt x="26" y="9"/>
                  </a:lnTo>
                  <a:lnTo>
                    <a:pt x="17" y="17"/>
                  </a:lnTo>
                  <a:lnTo>
                    <a:pt x="11" y="24"/>
                  </a:lnTo>
                  <a:lnTo>
                    <a:pt x="4" y="35"/>
                  </a:lnTo>
                  <a:lnTo>
                    <a:pt x="2" y="45"/>
                  </a:lnTo>
                  <a:lnTo>
                    <a:pt x="0" y="57"/>
                  </a:lnTo>
                  <a:lnTo>
                    <a:pt x="0" y="400"/>
                  </a:lnTo>
                  <a:lnTo>
                    <a:pt x="1460" y="400"/>
                  </a:lnTo>
                  <a:lnTo>
                    <a:pt x="1460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mv="urn:schemas-microsoft-com:mac:vml" xmlns:mc="http://schemas.openxmlformats.org/markup-compatibility/2006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2" name="手繪多邊形​​(F) 6">
              <a:extLst>
                <a:ext uri="{FF2B5EF4-FFF2-40B4-BE49-F238E27FC236}">
                  <a16:creationId xmlns:a16="http://schemas.microsoft.com/office/drawing/2014/main" id="{B690F8CB-3C73-AC4D-8E2B-AF4B84240C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5225" y="5880100"/>
              <a:ext cx="4273550" cy="977900"/>
            </a:xfrm>
            <a:custGeom>
              <a:avLst/>
              <a:gdLst>
                <a:gd name="T0" fmla="*/ 2076 w 2692"/>
                <a:gd name="T1" fmla="*/ 4 h 616"/>
                <a:gd name="T2" fmla="*/ 616 w 2692"/>
                <a:gd name="T3" fmla="*/ 0 h 616"/>
                <a:gd name="T4" fmla="*/ 615 w 2692"/>
                <a:gd name="T5" fmla="*/ 32 h 616"/>
                <a:gd name="T6" fmla="*/ 609 w 2692"/>
                <a:gd name="T7" fmla="*/ 94 h 616"/>
                <a:gd name="T8" fmla="*/ 597 w 2692"/>
                <a:gd name="T9" fmla="*/ 154 h 616"/>
                <a:gd name="T10" fmla="*/ 579 w 2692"/>
                <a:gd name="T11" fmla="*/ 212 h 616"/>
                <a:gd name="T12" fmla="*/ 556 w 2692"/>
                <a:gd name="T13" fmla="*/ 267 h 616"/>
                <a:gd name="T14" fmla="*/ 526 w 2692"/>
                <a:gd name="T15" fmla="*/ 320 h 616"/>
                <a:gd name="T16" fmla="*/ 494 w 2692"/>
                <a:gd name="T17" fmla="*/ 369 h 616"/>
                <a:gd name="T18" fmla="*/ 456 w 2692"/>
                <a:gd name="T19" fmla="*/ 414 h 616"/>
                <a:gd name="T20" fmla="*/ 414 w 2692"/>
                <a:gd name="T21" fmla="*/ 456 h 616"/>
                <a:gd name="T22" fmla="*/ 368 w 2692"/>
                <a:gd name="T23" fmla="*/ 494 h 616"/>
                <a:gd name="T24" fmla="*/ 319 w 2692"/>
                <a:gd name="T25" fmla="*/ 527 h 616"/>
                <a:gd name="T26" fmla="*/ 266 w 2692"/>
                <a:gd name="T27" fmla="*/ 556 h 616"/>
                <a:gd name="T28" fmla="*/ 211 w 2692"/>
                <a:gd name="T29" fmla="*/ 579 h 616"/>
                <a:gd name="T30" fmla="*/ 153 w 2692"/>
                <a:gd name="T31" fmla="*/ 597 h 616"/>
                <a:gd name="T32" fmla="*/ 94 w 2692"/>
                <a:gd name="T33" fmla="*/ 610 h 616"/>
                <a:gd name="T34" fmla="*/ 31 w 2692"/>
                <a:gd name="T35" fmla="*/ 616 h 616"/>
                <a:gd name="T36" fmla="*/ 2692 w 2692"/>
                <a:gd name="T37" fmla="*/ 616 h 616"/>
                <a:gd name="T38" fmla="*/ 2660 w 2692"/>
                <a:gd name="T39" fmla="*/ 616 h 616"/>
                <a:gd name="T40" fmla="*/ 2598 w 2692"/>
                <a:gd name="T41" fmla="*/ 610 h 616"/>
                <a:gd name="T42" fmla="*/ 2538 w 2692"/>
                <a:gd name="T43" fmla="*/ 597 h 616"/>
                <a:gd name="T44" fmla="*/ 2480 w 2692"/>
                <a:gd name="T45" fmla="*/ 579 h 616"/>
                <a:gd name="T46" fmla="*/ 2424 w 2692"/>
                <a:gd name="T47" fmla="*/ 556 h 616"/>
                <a:gd name="T48" fmla="*/ 2372 w 2692"/>
                <a:gd name="T49" fmla="*/ 527 h 616"/>
                <a:gd name="T50" fmla="*/ 2323 w 2692"/>
                <a:gd name="T51" fmla="*/ 494 h 616"/>
                <a:gd name="T52" fmla="*/ 2278 w 2692"/>
                <a:gd name="T53" fmla="*/ 456 h 616"/>
                <a:gd name="T54" fmla="*/ 2235 w 2692"/>
                <a:gd name="T55" fmla="*/ 414 h 616"/>
                <a:gd name="T56" fmla="*/ 2198 w 2692"/>
                <a:gd name="T57" fmla="*/ 369 h 616"/>
                <a:gd name="T58" fmla="*/ 2164 w 2692"/>
                <a:gd name="T59" fmla="*/ 320 h 616"/>
                <a:gd name="T60" fmla="*/ 2136 w 2692"/>
                <a:gd name="T61" fmla="*/ 267 h 616"/>
                <a:gd name="T62" fmla="*/ 2113 w 2692"/>
                <a:gd name="T63" fmla="*/ 212 h 616"/>
                <a:gd name="T64" fmla="*/ 2095 w 2692"/>
                <a:gd name="T65" fmla="*/ 154 h 616"/>
                <a:gd name="T66" fmla="*/ 2082 w 2692"/>
                <a:gd name="T67" fmla="*/ 94 h 616"/>
                <a:gd name="T68" fmla="*/ 2076 w 2692"/>
                <a:gd name="T69" fmla="*/ 32 h 616"/>
                <a:gd name="T70" fmla="*/ 2076 w 2692"/>
                <a:gd name="T71" fmla="*/ 0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692" h="616">
                  <a:moveTo>
                    <a:pt x="2076" y="0"/>
                  </a:moveTo>
                  <a:lnTo>
                    <a:pt x="2076" y="4"/>
                  </a:lnTo>
                  <a:lnTo>
                    <a:pt x="616" y="4"/>
                  </a:lnTo>
                  <a:lnTo>
                    <a:pt x="616" y="0"/>
                  </a:lnTo>
                  <a:lnTo>
                    <a:pt x="616" y="0"/>
                  </a:lnTo>
                  <a:lnTo>
                    <a:pt x="615" y="32"/>
                  </a:lnTo>
                  <a:lnTo>
                    <a:pt x="613" y="63"/>
                  </a:lnTo>
                  <a:lnTo>
                    <a:pt x="609" y="94"/>
                  </a:lnTo>
                  <a:lnTo>
                    <a:pt x="604" y="125"/>
                  </a:lnTo>
                  <a:lnTo>
                    <a:pt x="597" y="154"/>
                  </a:lnTo>
                  <a:lnTo>
                    <a:pt x="588" y="184"/>
                  </a:lnTo>
                  <a:lnTo>
                    <a:pt x="579" y="212"/>
                  </a:lnTo>
                  <a:lnTo>
                    <a:pt x="567" y="240"/>
                  </a:lnTo>
                  <a:lnTo>
                    <a:pt x="556" y="267"/>
                  </a:lnTo>
                  <a:lnTo>
                    <a:pt x="542" y="294"/>
                  </a:lnTo>
                  <a:lnTo>
                    <a:pt x="526" y="320"/>
                  </a:lnTo>
                  <a:lnTo>
                    <a:pt x="511" y="345"/>
                  </a:lnTo>
                  <a:lnTo>
                    <a:pt x="494" y="369"/>
                  </a:lnTo>
                  <a:lnTo>
                    <a:pt x="475" y="392"/>
                  </a:lnTo>
                  <a:lnTo>
                    <a:pt x="456" y="414"/>
                  </a:lnTo>
                  <a:lnTo>
                    <a:pt x="435" y="436"/>
                  </a:lnTo>
                  <a:lnTo>
                    <a:pt x="414" y="456"/>
                  </a:lnTo>
                  <a:lnTo>
                    <a:pt x="391" y="476"/>
                  </a:lnTo>
                  <a:lnTo>
                    <a:pt x="368" y="494"/>
                  </a:lnTo>
                  <a:lnTo>
                    <a:pt x="345" y="512"/>
                  </a:lnTo>
                  <a:lnTo>
                    <a:pt x="319" y="527"/>
                  </a:lnTo>
                  <a:lnTo>
                    <a:pt x="293" y="543"/>
                  </a:lnTo>
                  <a:lnTo>
                    <a:pt x="266" y="556"/>
                  </a:lnTo>
                  <a:lnTo>
                    <a:pt x="239" y="568"/>
                  </a:lnTo>
                  <a:lnTo>
                    <a:pt x="211" y="579"/>
                  </a:lnTo>
                  <a:lnTo>
                    <a:pt x="183" y="589"/>
                  </a:lnTo>
                  <a:lnTo>
                    <a:pt x="153" y="597"/>
                  </a:lnTo>
                  <a:lnTo>
                    <a:pt x="124" y="604"/>
                  </a:lnTo>
                  <a:lnTo>
                    <a:pt x="94" y="610"/>
                  </a:lnTo>
                  <a:lnTo>
                    <a:pt x="63" y="613"/>
                  </a:lnTo>
                  <a:lnTo>
                    <a:pt x="31" y="616"/>
                  </a:lnTo>
                  <a:lnTo>
                    <a:pt x="0" y="616"/>
                  </a:lnTo>
                  <a:lnTo>
                    <a:pt x="2692" y="616"/>
                  </a:lnTo>
                  <a:lnTo>
                    <a:pt x="2692" y="616"/>
                  </a:lnTo>
                  <a:lnTo>
                    <a:pt x="2660" y="616"/>
                  </a:lnTo>
                  <a:lnTo>
                    <a:pt x="2629" y="613"/>
                  </a:lnTo>
                  <a:lnTo>
                    <a:pt x="2598" y="610"/>
                  </a:lnTo>
                  <a:lnTo>
                    <a:pt x="2567" y="604"/>
                  </a:lnTo>
                  <a:lnTo>
                    <a:pt x="2538" y="597"/>
                  </a:lnTo>
                  <a:lnTo>
                    <a:pt x="2508" y="589"/>
                  </a:lnTo>
                  <a:lnTo>
                    <a:pt x="2480" y="579"/>
                  </a:lnTo>
                  <a:lnTo>
                    <a:pt x="2451" y="568"/>
                  </a:lnTo>
                  <a:lnTo>
                    <a:pt x="2424" y="556"/>
                  </a:lnTo>
                  <a:lnTo>
                    <a:pt x="2399" y="543"/>
                  </a:lnTo>
                  <a:lnTo>
                    <a:pt x="2372" y="527"/>
                  </a:lnTo>
                  <a:lnTo>
                    <a:pt x="2347" y="512"/>
                  </a:lnTo>
                  <a:lnTo>
                    <a:pt x="2323" y="494"/>
                  </a:lnTo>
                  <a:lnTo>
                    <a:pt x="2300" y="476"/>
                  </a:lnTo>
                  <a:lnTo>
                    <a:pt x="2278" y="456"/>
                  </a:lnTo>
                  <a:lnTo>
                    <a:pt x="2256" y="436"/>
                  </a:lnTo>
                  <a:lnTo>
                    <a:pt x="2235" y="414"/>
                  </a:lnTo>
                  <a:lnTo>
                    <a:pt x="2216" y="392"/>
                  </a:lnTo>
                  <a:lnTo>
                    <a:pt x="2198" y="369"/>
                  </a:lnTo>
                  <a:lnTo>
                    <a:pt x="2181" y="345"/>
                  </a:lnTo>
                  <a:lnTo>
                    <a:pt x="2164" y="320"/>
                  </a:lnTo>
                  <a:lnTo>
                    <a:pt x="2150" y="294"/>
                  </a:lnTo>
                  <a:lnTo>
                    <a:pt x="2136" y="267"/>
                  </a:lnTo>
                  <a:lnTo>
                    <a:pt x="2123" y="240"/>
                  </a:lnTo>
                  <a:lnTo>
                    <a:pt x="2113" y="212"/>
                  </a:lnTo>
                  <a:lnTo>
                    <a:pt x="2103" y="184"/>
                  </a:lnTo>
                  <a:lnTo>
                    <a:pt x="2095" y="154"/>
                  </a:lnTo>
                  <a:lnTo>
                    <a:pt x="2088" y="125"/>
                  </a:lnTo>
                  <a:lnTo>
                    <a:pt x="2082" y="94"/>
                  </a:lnTo>
                  <a:lnTo>
                    <a:pt x="2078" y="63"/>
                  </a:lnTo>
                  <a:lnTo>
                    <a:pt x="2076" y="32"/>
                  </a:lnTo>
                  <a:lnTo>
                    <a:pt x="2076" y="0"/>
                  </a:lnTo>
                  <a:lnTo>
                    <a:pt x="207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mv="urn:schemas-microsoft-com:mac:vml" xmlns:mc="http://schemas.openxmlformats.org/markup-compatibility/2006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3" name="矩形 7">
              <a:extLst>
                <a:ext uri="{FF2B5EF4-FFF2-40B4-BE49-F238E27FC236}">
                  <a16:creationId xmlns:a16="http://schemas.microsoft.com/office/drawing/2014/main" id="{4C3A2CA9-C71F-AD43-9756-904374EFC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3126" y="646276"/>
              <a:ext cx="2317751" cy="525145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mv="urn:schemas-microsoft-com:mac:vml" xmlns:mc="http://schemas.openxmlformats.org/markup-compatibility/2006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44" name="橢圓​​ 59">
            <a:extLst>
              <a:ext uri="{FF2B5EF4-FFF2-40B4-BE49-F238E27FC236}">
                <a16:creationId xmlns:a16="http://schemas.microsoft.com/office/drawing/2014/main" id="{5487250A-E54A-2C43-AD9C-AD66A266D97E}"/>
              </a:ext>
            </a:extLst>
          </p:cNvPr>
          <p:cNvSpPr/>
          <p:nvPr/>
        </p:nvSpPr>
        <p:spPr bwMode="auto">
          <a:xfrm>
            <a:off x="4567976" y="4163924"/>
            <a:ext cx="1398677" cy="1398677"/>
          </a:xfrm>
          <a:prstGeom prst="ellipse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zh-TW" altLang="en-US" sz="2800" noProof="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5" name="橢圓​​ 60">
            <a:extLst>
              <a:ext uri="{FF2B5EF4-FFF2-40B4-BE49-F238E27FC236}">
                <a16:creationId xmlns:a16="http://schemas.microsoft.com/office/drawing/2014/main" id="{817ACE2F-6065-9749-80C4-B354D9808D0C}"/>
              </a:ext>
            </a:extLst>
          </p:cNvPr>
          <p:cNvSpPr/>
          <p:nvPr/>
        </p:nvSpPr>
        <p:spPr bwMode="auto">
          <a:xfrm>
            <a:off x="5041368" y="2598395"/>
            <a:ext cx="1398677" cy="1398677"/>
          </a:xfrm>
          <a:prstGeom prst="ellipse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sz="2800" noProof="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6" name="橢圓​​ 61">
            <a:extLst>
              <a:ext uri="{FF2B5EF4-FFF2-40B4-BE49-F238E27FC236}">
                <a16:creationId xmlns:a16="http://schemas.microsoft.com/office/drawing/2014/main" id="{4A4FCCCF-FDB1-1A42-852B-BC84435F4D69}"/>
              </a:ext>
            </a:extLst>
          </p:cNvPr>
          <p:cNvSpPr/>
          <p:nvPr/>
        </p:nvSpPr>
        <p:spPr bwMode="auto">
          <a:xfrm>
            <a:off x="8665212" y="2789124"/>
            <a:ext cx="1398677" cy="1398677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sz="2800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7" name="橢圓​​ 62">
            <a:extLst>
              <a:ext uri="{FF2B5EF4-FFF2-40B4-BE49-F238E27FC236}">
                <a16:creationId xmlns:a16="http://schemas.microsoft.com/office/drawing/2014/main" id="{29CAB780-98D6-FE4E-AAE2-F4E31D2DBC56}"/>
              </a:ext>
            </a:extLst>
          </p:cNvPr>
          <p:cNvSpPr/>
          <p:nvPr/>
        </p:nvSpPr>
        <p:spPr bwMode="auto">
          <a:xfrm>
            <a:off x="9036699" y="4314954"/>
            <a:ext cx="1398677" cy="139867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sz="2800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8" name="橢圓​​ 63">
            <a:extLst>
              <a:ext uri="{FF2B5EF4-FFF2-40B4-BE49-F238E27FC236}">
                <a16:creationId xmlns:a16="http://schemas.microsoft.com/office/drawing/2014/main" id="{819CDF1E-1C86-FA4B-ABCE-DA00BA7A2A86}"/>
              </a:ext>
            </a:extLst>
          </p:cNvPr>
          <p:cNvSpPr/>
          <p:nvPr/>
        </p:nvSpPr>
        <p:spPr bwMode="auto">
          <a:xfrm>
            <a:off x="5915560" y="1263295"/>
            <a:ext cx="1398677" cy="1398677"/>
          </a:xfrm>
          <a:prstGeom prst="ellipse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sz="2800" noProof="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9" name="橢圓​​ 64">
            <a:extLst>
              <a:ext uri="{FF2B5EF4-FFF2-40B4-BE49-F238E27FC236}">
                <a16:creationId xmlns:a16="http://schemas.microsoft.com/office/drawing/2014/main" id="{0F362301-81AC-1749-8A81-29BA42D903AA}"/>
              </a:ext>
            </a:extLst>
          </p:cNvPr>
          <p:cNvSpPr/>
          <p:nvPr/>
        </p:nvSpPr>
        <p:spPr bwMode="auto">
          <a:xfrm>
            <a:off x="8048843" y="1524000"/>
            <a:ext cx="1442859" cy="1398677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sz="2800" noProof="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0" name="橢圓​​ 65">
            <a:extLst>
              <a:ext uri="{FF2B5EF4-FFF2-40B4-BE49-F238E27FC236}">
                <a16:creationId xmlns:a16="http://schemas.microsoft.com/office/drawing/2014/main" id="{CC61450C-EA2E-6B4F-844E-B306BBD10FF7}"/>
              </a:ext>
            </a:extLst>
          </p:cNvPr>
          <p:cNvSpPr/>
          <p:nvPr/>
        </p:nvSpPr>
        <p:spPr bwMode="auto">
          <a:xfrm>
            <a:off x="7006376" y="279401"/>
            <a:ext cx="1941935" cy="1398677"/>
          </a:xfrm>
          <a:prstGeom prst="ellipse">
            <a:avLst/>
          </a:prstGeom>
          <a:solidFill>
            <a:srgbClr val="C9E34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sz="2000" noProof="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7242023" y="4420111"/>
            <a:ext cx="68238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3200" kern="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原始</a:t>
            </a:r>
            <a:r>
              <a:rPr lang="en-US" altLang="zh-TW" sz="3200" kern="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200" kern="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kern="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憑證</a:t>
            </a:r>
          </a:p>
        </p:txBody>
      </p:sp>
      <p:sp>
        <p:nvSpPr>
          <p:cNvPr id="53" name="文字方塊 52"/>
          <p:cNvSpPr txBox="1"/>
          <p:nvPr/>
        </p:nvSpPr>
        <p:spPr>
          <a:xfrm>
            <a:off x="7311350" y="367258"/>
            <a:ext cx="18779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買受人：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宏國德霖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科技大學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8152755" y="1761051"/>
            <a:ext cx="14699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統編：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33503030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5" name="文字方塊 54"/>
          <p:cNvSpPr txBox="1"/>
          <p:nvPr/>
        </p:nvSpPr>
        <p:spPr>
          <a:xfrm>
            <a:off x="8952914" y="3084302"/>
            <a:ext cx="11885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交易</a:t>
            </a:r>
            <a:endParaRPr lang="en-US" altLang="zh-TW" sz="24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日期</a:t>
            </a:r>
            <a:endParaRPr lang="zh-TW" altLang="en-US" sz="24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6" name="文字方塊 55"/>
          <p:cNvSpPr txBox="1"/>
          <p:nvPr/>
        </p:nvSpPr>
        <p:spPr>
          <a:xfrm>
            <a:off x="6229596" y="1768591"/>
            <a:ext cx="1188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數量</a:t>
            </a:r>
            <a:endParaRPr lang="zh-TW" altLang="en-US" sz="24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7" name="文字方塊 56"/>
          <p:cNvSpPr txBox="1"/>
          <p:nvPr/>
        </p:nvSpPr>
        <p:spPr>
          <a:xfrm>
            <a:off x="5328692" y="3104677"/>
            <a:ext cx="1188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單價</a:t>
            </a:r>
            <a:endParaRPr lang="zh-TW" altLang="en-US" sz="24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4732750" y="4628512"/>
            <a:ext cx="1188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總金額</a:t>
            </a:r>
            <a:endParaRPr lang="zh-TW" altLang="en-US" sz="24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9" name="文字方塊 58"/>
          <p:cNvSpPr txBox="1"/>
          <p:nvPr/>
        </p:nvSpPr>
        <p:spPr>
          <a:xfrm>
            <a:off x="9364550" y="4765262"/>
            <a:ext cx="1188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品名</a:t>
            </a:r>
            <a:endParaRPr lang="zh-TW" altLang="en-US" sz="24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101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387091"/>
              </p:ext>
            </p:extLst>
          </p:nvPr>
        </p:nvGraphicFramePr>
        <p:xfrm>
          <a:off x="939800" y="1109260"/>
          <a:ext cx="10414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90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收  據</a:t>
                      </a:r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發  票</a:t>
                      </a:r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7" marR="9143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7275">
                <a:tc>
                  <a:txBody>
                    <a:bodyPr/>
                    <a:lstStyle/>
                    <a:p>
                      <a:r>
                        <a:rPr lang="en-US" altLang="zh-TW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•</a:t>
                      </a:r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缺少購買品名、數量及單價</a:t>
                      </a:r>
                      <a:endParaRPr lang="en-US" altLang="zh-TW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en-US" altLang="zh-TW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•</a:t>
                      </a:r>
                      <a:r>
                        <a:rPr lang="zh-TW" altLang="en-US" sz="2800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缺少學校統一編號</a:t>
                      </a:r>
                      <a:endParaRPr lang="en-US" altLang="zh-TW" sz="28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en-US" altLang="zh-TW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•</a:t>
                      </a:r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未見店家的</a:t>
                      </a:r>
                      <a:r>
                        <a:rPr lang="zh-TW" altLang="en-US" sz="2800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統一編號</a:t>
                      </a:r>
                      <a:endParaRPr lang="en-US" altLang="zh-TW" sz="28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en-US" altLang="zh-TW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•</a:t>
                      </a:r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蓋統一發票專用</a:t>
                      </a:r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章</a:t>
                      </a:r>
                      <a:endParaRPr lang="en-US" altLang="zh-TW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r>
                        <a:rPr lang="en-US" altLang="zh-TW" sz="2800" dirty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•</a:t>
                      </a:r>
                      <a:r>
                        <a:rPr lang="zh-TW" altLang="en-US" sz="2800" dirty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缺少購買</a:t>
                      </a:r>
                      <a:r>
                        <a:rPr lang="zh-TW" altLang="en-US" sz="2800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品名、數量及單價</a:t>
                      </a:r>
                      <a:endParaRPr lang="en-US" altLang="zh-TW" sz="28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en-US" altLang="zh-TW" sz="2800" dirty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•</a:t>
                      </a:r>
                      <a:r>
                        <a:rPr lang="zh-TW" altLang="en-US" sz="2800" dirty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缺少學校統一編號</a:t>
                      </a:r>
                      <a:endParaRPr lang="en-US" altLang="zh-TW" sz="2800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en-US" altLang="zh-TW" sz="2800" dirty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•</a:t>
                      </a:r>
                      <a:r>
                        <a:rPr lang="zh-TW" altLang="en-US" sz="2800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三聯式發票只黏貼一</a:t>
                      </a:r>
                      <a:r>
                        <a:rPr lang="zh-TW" altLang="en-US" sz="28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聯</a:t>
                      </a:r>
                      <a:endParaRPr lang="en-US" altLang="zh-TW" sz="2800" dirty="0" smtClean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•</a:t>
                      </a:r>
                      <a:r>
                        <a:rPr lang="zh-TW" altLang="en-US" sz="2800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更改資料未加蓋店家負責人章</a:t>
                      </a:r>
                    </a:p>
                    <a:p>
                      <a:endParaRPr lang="zh-TW" altLang="en-US" sz="28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7" marR="9143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254" name="文字方塊 17"/>
          <p:cNvSpPr txBox="1">
            <a:spLocks noChangeArrowheads="1"/>
          </p:cNvSpPr>
          <p:nvPr/>
        </p:nvSpPr>
        <p:spPr bwMode="auto">
          <a:xfrm>
            <a:off x="939800" y="3898148"/>
            <a:ext cx="1041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共同注意事項</a:t>
            </a:r>
          </a:p>
        </p:txBody>
      </p:sp>
      <p:sp>
        <p:nvSpPr>
          <p:cNvPr id="21" name="文字方塊 20"/>
          <p:cNvSpPr txBox="1"/>
          <p:nvPr/>
        </p:nvSpPr>
        <p:spPr>
          <a:xfrm>
            <a:off x="939800" y="4645582"/>
            <a:ext cx="10414000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zh-TW" altLang="en-US" sz="28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收據</a:t>
            </a:r>
            <a:r>
              <a:rPr lang="zh-TW" altLang="en-US" sz="2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發票明細如記載</a:t>
            </a:r>
            <a:r>
              <a:rPr lang="zh-TW" altLang="en-US" sz="2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不明，應通知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補正；發票有</a:t>
            </a:r>
            <a:r>
              <a:rPr lang="zh-TW" altLang="en-US" sz="2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開立購物清單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者需</a:t>
            </a:r>
            <a:r>
              <a:rPr lang="zh-TW" altLang="en-US" sz="2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附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清單，無清單則加列明細於發票後，並加蓋騎縫章。</a:t>
            </a:r>
            <a:endParaRPr lang="zh-TW" altLang="en-US" sz="28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2D3C51-E8F4-4F3E-8A9E-92A26E478E44}" type="slidenum">
              <a:rPr lang="zh-TW" altLang="en-US" smtClean="0"/>
              <a:pPr>
                <a:defRPr/>
              </a:pPr>
              <a:t>12</a:t>
            </a:fld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677769" y="361251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原始憑證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常見錯誤說明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503930"/>
              </p:ext>
            </p:extLst>
          </p:nvPr>
        </p:nvGraphicFramePr>
        <p:xfrm>
          <a:off x="674688" y="1027113"/>
          <a:ext cx="11161712" cy="5173661"/>
        </p:xfrm>
        <a:graphic>
          <a:graphicData uri="http://schemas.openxmlformats.org/drawingml/2006/table">
            <a:tbl>
              <a:tblPr/>
              <a:tblGrid>
                <a:gridCol w="2631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4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87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73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798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類別</a:t>
                      </a:r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狀況</a:t>
                      </a:r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解決方法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說明</a:t>
                      </a:r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985">
                <a:tc rowSpan="3"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發票</a:t>
                      </a:r>
                      <a:endParaRPr lang="en-US" altLang="zh-TW" sz="2800" b="0" i="0" u="none" strike="noStrike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l" fontAlgn="ctr"/>
                      <a:r>
                        <a:rPr lang="en-US" altLang="zh-TW" sz="2400" b="0" i="0" u="none" strike="noStrike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2400" b="0" i="0" u="none" strike="noStrike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二聯式或三聯式</a:t>
                      </a:r>
                      <a:r>
                        <a:rPr lang="en-US" altLang="zh-TW" sz="2400" b="0" i="0" u="none" strike="noStrike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發票大寫金額寫錯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請廠商重新開立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442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除</a:t>
                      </a:r>
                      <a:r>
                        <a:rPr lang="zh-TW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大寫金額以外的錯誤修正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修改處要加蓋店家負責人私章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就業學程計畫請重新開立</a:t>
                      </a:r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98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漏蓋發票章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請店家補蓋發票章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52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收銀機統一發票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漏打學校統編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請廠商重新開立</a:t>
                      </a:r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2D3C51-E8F4-4F3E-8A9E-92A26E478E44}" type="slidenum">
              <a:rPr lang="zh-TW" altLang="en-US" smtClean="0"/>
              <a:pPr>
                <a:defRPr/>
              </a:pPr>
              <a:t>13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677769" y="361251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發票及收據錯誤處理之方法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317875"/>
              </p:ext>
            </p:extLst>
          </p:nvPr>
        </p:nvGraphicFramePr>
        <p:xfrm>
          <a:off x="536672" y="790569"/>
          <a:ext cx="11249025" cy="5930906"/>
        </p:xfrm>
        <a:graphic>
          <a:graphicData uri="http://schemas.openxmlformats.org/drawingml/2006/table">
            <a:tbl>
              <a:tblPr/>
              <a:tblGrid>
                <a:gridCol w="1717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88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18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81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16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類別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狀況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解決方法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說明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8882">
                <a:tc rowSpan="5">
                  <a:txBody>
                    <a:bodyPr/>
                    <a:lstStyle/>
                    <a:p>
                      <a:pPr algn="l" fontAlgn="ctr"/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免用統一發票收據</a:t>
                      </a:r>
                      <a:endParaRPr lang="en-US" altLang="zh-TW" sz="2400" b="0" i="0" u="none" strike="noStrike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dirty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店家所蓋的戳章沒有統一編號</a:t>
                      </a:r>
                      <a:endParaRPr lang="zh-TW" altLang="en-US" sz="2800" b="0" i="0" u="none" strike="noStrike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600" dirty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請於收據空白處以原子筆填上店家統一編號</a:t>
                      </a:r>
                      <a:endParaRPr lang="zh-TW" altLang="en-US" sz="2600" b="0" i="0" u="none" strike="noStrike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232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店家提不出統一編號</a:t>
                      </a:r>
                      <a:endParaRPr lang="zh-TW" alt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此類收據無法核銷</a:t>
                      </a:r>
                      <a:endParaRPr lang="en-US" altLang="zh-TW" sz="28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l" fontAlgn="ctr"/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購買前最好問清楚店家是否有合格的收據後再購買</a:t>
                      </a:r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此類收據無法核銷</a:t>
                      </a:r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，全民有義務防堵業者逃漏稅，且易間接幫助店家逃漏稅</a:t>
                      </a:r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43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dirty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店家所蓋的戳章沒有負責人姓名</a:t>
                      </a:r>
                      <a:endParaRPr lang="zh-TW" altLang="en-US" sz="2800" b="0" i="0" u="none" strike="noStrike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dirty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請於收據空白處加蓋負責人印章</a:t>
                      </a:r>
                      <a:endParaRPr lang="zh-TW" altLang="en-US" sz="2800" b="0" i="0" u="none" strike="noStrike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43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品名、數量、單價、總價有修</a:t>
                      </a:r>
                      <a:r>
                        <a:rPr lang="en-US" altLang="zh-TW" sz="2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2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塗</a:t>
                      </a:r>
                      <a:r>
                        <a:rPr lang="en-US" altLang="zh-TW" sz="2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2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改者</a:t>
                      </a:r>
                      <a:endParaRPr lang="zh-TW" altLang="en-US" sz="2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請於修</a:t>
                      </a:r>
                      <a:r>
                        <a:rPr lang="en-US" altLang="zh-TW" sz="2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2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塗</a:t>
                      </a:r>
                      <a:r>
                        <a:rPr lang="en-US" altLang="zh-TW" sz="2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2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改處加蓋店家負責人章</a:t>
                      </a:r>
                      <a:endParaRPr lang="zh-TW" altLang="en-US" sz="2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888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dirty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合計新台幣處</a:t>
                      </a:r>
                      <a:r>
                        <a:rPr lang="en-US" altLang="zh-TW" sz="2800" dirty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2800" dirty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國字大寫處</a:t>
                      </a:r>
                      <a:r>
                        <a:rPr lang="en-US" altLang="zh-TW" sz="2800" dirty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2800" dirty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有修</a:t>
                      </a:r>
                      <a:r>
                        <a:rPr lang="en-US" altLang="zh-TW" sz="2800" dirty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2800" dirty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塗</a:t>
                      </a:r>
                      <a:r>
                        <a:rPr lang="en-US" altLang="zh-TW" sz="2800" dirty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2800" dirty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改</a:t>
                      </a:r>
                      <a:endParaRPr lang="zh-TW" altLang="en-US" sz="2800" b="0" i="0" u="none" strike="noStrike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dirty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請廠商重新開立</a:t>
                      </a:r>
                      <a:endParaRPr lang="zh-TW" altLang="en-US" sz="2800" b="0" i="0" u="none" strike="noStrike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dirty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依規定該處不得有修</a:t>
                      </a:r>
                      <a:r>
                        <a:rPr lang="en-US" altLang="zh-TW" sz="2800" dirty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2800" dirty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塗</a:t>
                      </a:r>
                      <a:r>
                        <a:rPr lang="en-US" altLang="zh-TW" sz="2800" dirty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2800" dirty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改</a:t>
                      </a:r>
                      <a:endParaRPr lang="zh-TW" altLang="en-US" sz="2800" b="0" i="0" u="none" strike="noStrike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2D3C51-E8F4-4F3E-8A9E-92A26E478E44}" type="slidenum">
              <a:rPr lang="zh-TW" altLang="en-US" smtClean="0"/>
              <a:pPr>
                <a:defRPr/>
              </a:pPr>
              <a:t>14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381000" y="205794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發票及收據錯誤處理之方法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179368"/>
              </p:ext>
            </p:extLst>
          </p:nvPr>
        </p:nvGraphicFramePr>
        <p:xfrm>
          <a:off x="625475" y="814388"/>
          <a:ext cx="11249025" cy="5485424"/>
        </p:xfrm>
        <a:graphic>
          <a:graphicData uri="http://schemas.openxmlformats.org/drawingml/2006/table">
            <a:tbl>
              <a:tblPr/>
              <a:tblGrid>
                <a:gridCol w="1554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6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2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55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17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類別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狀況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解決方法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說明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8896">
                <a:tc rowSpan="4">
                  <a:txBody>
                    <a:bodyPr/>
                    <a:lstStyle/>
                    <a:p>
                      <a:pPr algn="l" fontAlgn="ctr"/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電子發票</a:t>
                      </a:r>
                      <a:endParaRPr lang="en-US" altLang="zh-TW" sz="2400" b="0" i="0" u="none" strike="noStrike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dirty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無買受機關</a:t>
                      </a:r>
                      <a:r>
                        <a:rPr lang="en-US" altLang="zh-TW" sz="2800" dirty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2800" dirty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本校</a:t>
                      </a:r>
                      <a:r>
                        <a:rPr lang="en-US" altLang="zh-TW" sz="2800" dirty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2800" dirty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統一編號</a:t>
                      </a:r>
                      <a:endParaRPr lang="zh-TW" altLang="en-US" sz="2800" b="0" i="0" u="none" strike="noStrike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dirty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重開立電子發票補加統一編號</a:t>
                      </a:r>
                      <a:endParaRPr lang="zh-TW" altLang="en-US" sz="2400" b="0" i="0" u="none" strike="noStrike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85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證明聯無交易明細</a:t>
                      </a:r>
                      <a:endParaRPr lang="zh-TW" alt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核銷時應連同「交易明細」一併黏貼辦理核銷。若交易明細無列明貨品名稱</a:t>
                      </a:r>
                      <a:r>
                        <a:rPr lang="en-US" altLang="zh-TW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非產品編號</a:t>
                      </a:r>
                      <a:r>
                        <a:rPr lang="en-US" altLang="zh-TW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、數量、單價，應由經手人以原子筆加註並簽名或蓋章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734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dirty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屬感熱紙列印時</a:t>
                      </a:r>
                      <a:endParaRPr lang="zh-TW" altLang="en-US" sz="2800" b="0" i="0" u="none" strike="noStrike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請複印並貼於原始發票後，免感熱紙日久字跡模糊或消失。</a:t>
                      </a:r>
                      <a:endParaRPr lang="zh-TW" altLang="en-US" sz="2400" b="0" i="0" u="none" strike="noStrike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85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網路下載列印時</a:t>
                      </a:r>
                      <a:endParaRPr lang="zh-TW" altLang="en-US" sz="2800" b="0" i="0" u="none" strike="noStrike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443" marR="5443" marT="5443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由營業人提供或機關自行下載列印之電子發票證明聯，均得作為支出憑證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endParaRPr lang="zh-TW" alt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2D3C51-E8F4-4F3E-8A9E-92A26E478E44}" type="slidenum">
              <a:rPr lang="zh-TW" altLang="en-US" smtClean="0"/>
              <a:pPr>
                <a:defRPr/>
              </a:pPr>
              <a:t>15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381000" y="229613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發票及收據錯誤處理之方法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 noChangeArrowheads="1"/>
          </p:cNvSpPr>
          <p:nvPr>
            <p:ph type="title"/>
          </p:nvPr>
        </p:nvSpPr>
        <p:spPr>
          <a:xfrm>
            <a:off x="704850" y="46038"/>
            <a:ext cx="11169650" cy="727075"/>
          </a:xfr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教育部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經費支用及變更相關規定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2D3C51-E8F4-4F3E-8A9E-92A26E478E44}" type="slidenum">
              <a:rPr lang="zh-TW" altLang="en-US" smtClean="0"/>
              <a:pPr>
                <a:defRPr/>
              </a:pPr>
              <a:t>16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681038" y="733425"/>
            <a:ext cx="11352212" cy="28315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•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補（捐）助計畫之業務推動屬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執行單位本職工作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其人員除實際擔任授課者，得依規定支領講座鐘點費外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不得支領出席費、稿費、審查費、工作費、主持費、引言費、諮詢費、訪視費及評鑑費等相關酬勞。</a:t>
            </a:r>
            <a:endParaRPr lang="en-US" altLang="zh-TW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•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計畫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款項之支用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除零用金限額以下之小額付款得由相關人員墊付外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，其餘均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應逕付受款人，不得由計畫主持人或執行單位人員代領轉付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若有特殊情況，須先行預借或墊付者，應循內部行政程序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簽核後</a:t>
            </a:r>
            <a:r>
              <a:rPr lang="zh-TW" altLang="en-US" sz="2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辦理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93738" y="3565525"/>
            <a:ext cx="11352212" cy="32924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•</a:t>
            </a:r>
            <a:r>
              <a:rPr lang="zh-TW" altLang="en-US" sz="2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涉及一級用途別</a:t>
            </a: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（人事費、業務費及設備及投資）互相流用、指定經費項目變更、補（捐）助比率變更、補（捐）助或委辦金額之變更，</a:t>
            </a:r>
            <a:r>
              <a:rPr lang="zh-TW" altLang="en-US" sz="2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應報教育部同意後辦理。</a:t>
            </a:r>
          </a:p>
          <a:p>
            <a:pPr>
              <a:defRPr/>
            </a:pPr>
            <a:r>
              <a:rPr lang="en-US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•</a:t>
            </a: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行政管理費除經教育部同意者外，不得流入。</a:t>
            </a:r>
          </a:p>
          <a:p>
            <a:pPr>
              <a:defRPr/>
            </a:pPr>
            <a:r>
              <a:rPr lang="en-US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•</a:t>
            </a:r>
            <a:r>
              <a:rPr lang="zh-TW" altLang="en-US" sz="2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資本門經費不得流用至經常門。</a:t>
            </a:r>
          </a:p>
          <a:p>
            <a:pPr>
              <a:defRPr/>
            </a:pPr>
            <a:r>
              <a:rPr lang="en-US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•</a:t>
            </a: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因依法令規定調增相關費用致不敷使用之人事費流入，免受第一款限制，得由執行單位循內部行政程序自行辦理。</a:t>
            </a:r>
          </a:p>
          <a:p>
            <a:pPr>
              <a:defRPr/>
            </a:pPr>
            <a:r>
              <a:rPr lang="en-US" altLang="zh-TW" sz="2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•</a:t>
            </a:r>
            <a:r>
              <a:rPr lang="zh-TW" altLang="en-US" sz="2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人事費未依學經歷（職級）或期程聘用人員致剩餘款不得流用。</a:t>
            </a:r>
          </a:p>
        </p:txBody>
      </p:sp>
      <p:sp>
        <p:nvSpPr>
          <p:cNvPr id="3" name="五角星形 2"/>
          <p:cNvSpPr/>
          <p:nvPr/>
        </p:nvSpPr>
        <p:spPr>
          <a:xfrm>
            <a:off x="554725" y="2149197"/>
            <a:ext cx="564392" cy="4776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 noChangeArrowheads="1"/>
          </p:cNvSpPr>
          <p:nvPr>
            <p:ph type="title"/>
          </p:nvPr>
        </p:nvSpPr>
        <p:spPr>
          <a:xfrm>
            <a:off x="838200" y="46038"/>
            <a:ext cx="10515600" cy="727075"/>
          </a:xfr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其他相關規定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2D3C51-E8F4-4F3E-8A9E-92A26E478E44}" type="slidenum">
              <a:rPr lang="zh-TW" altLang="en-US" smtClean="0"/>
              <a:pPr>
                <a:defRPr/>
              </a:pPr>
              <a:t>17</a:t>
            </a:fld>
            <a:endParaRPr lang="zh-TW" altLang="en-US"/>
          </a:p>
        </p:txBody>
      </p:sp>
      <p:sp>
        <p:nvSpPr>
          <p:cNvPr id="19459" name="文字方塊 4"/>
          <p:cNvSpPr txBox="1">
            <a:spLocks noChangeArrowheads="1"/>
          </p:cNvSpPr>
          <p:nvPr/>
        </p:nvSpPr>
        <p:spPr bwMode="auto">
          <a:xfrm>
            <a:off x="1436688" y="939800"/>
            <a:ext cx="9917112" cy="575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•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支出憑證處理要點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•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教育部補（捐）助及委辦經費核撥結報作業要點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•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科技部補助專題研究計畫作業要點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•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補助專題研究計畫經費處理原則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•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科技部補助專題研究計畫助理人員約用注意事項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•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大專校院高等教育深耕計畫經費使用原則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•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教育部及所屬機關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構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辦理各類會議講習訓練與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 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討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（習）會管理要點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•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其他依各計畫之相關規定辦理</a:t>
            </a:r>
            <a:endParaRPr lang="en-US" altLang="zh-TW" sz="32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標題 2"/>
          <p:cNvSpPr>
            <a:spLocks noGrp="1" noChangeArrowheads="1"/>
          </p:cNvSpPr>
          <p:nvPr>
            <p:ph type="title"/>
          </p:nvPr>
        </p:nvSpPr>
        <p:spPr>
          <a:xfrm>
            <a:off x="1751013" y="1528763"/>
            <a:ext cx="9247187" cy="3121025"/>
          </a:xfrm>
        </p:spPr>
        <p:txBody>
          <a:bodyPr/>
          <a:lstStyle/>
          <a:p>
            <a:pPr algn="ctr" eaLnBrk="1" hangingPunct="1"/>
            <a:r>
              <a:rPr lang="zh-TW" altLang="en-US" sz="6000" b="1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 報 結 束 </a:t>
            </a:r>
            <a:r>
              <a:rPr lang="en-US" altLang="zh-TW" sz="6000" b="1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6000" b="1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000" b="1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敬 請 指 教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2D3C51-E8F4-4F3E-8A9E-92A26E478E44}" type="slidenum">
              <a:rPr lang="zh-TW" altLang="en-US" smtClean="0"/>
              <a:pPr>
                <a:defRPr/>
              </a:pPr>
              <a:t>18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2D3C51-E8F4-4F3E-8A9E-92A26E478E44}" type="slidenum">
              <a:rPr lang="zh-TW" altLang="en-US" smtClean="0"/>
              <a:pPr>
                <a:defRPr/>
              </a:pPr>
              <a:t>2</a:t>
            </a:fld>
            <a:endParaRPr lang="zh-TW" alt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70235" y="500335"/>
            <a:ext cx="1018445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b="1" u="sng" dirty="0" smtClean="0">
                <a:solidFill>
                  <a:srgbClr val="C00000"/>
                </a:solidFill>
                <a:ea typeface="標楷體" pitchFamily="65" charset="-120"/>
              </a:rPr>
              <a:t>請款核銷資料節紙減碳宣導</a:t>
            </a:r>
            <a:endParaRPr lang="zh-TW" altLang="en-US" b="1" u="sng" dirty="0">
              <a:solidFill>
                <a:srgbClr val="C00000"/>
              </a:solidFill>
              <a:ea typeface="標楷體" pitchFamily="65" charset="-12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95007" y="1957810"/>
            <a:ext cx="11274080" cy="3774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Wingdings" panose="05000000000000000000" pitchFamily="2" charset="2"/>
              <a:buChar char="u"/>
            </a:pPr>
            <a:r>
              <a:rPr lang="zh-TW" altLang="en-US" dirty="0" smtClean="0">
                <a:ea typeface="標楷體" panose="03000509000000000000" pitchFamily="65" charset="-120"/>
              </a:rPr>
              <a:t>公文、簽呈、計畫書請以</a:t>
            </a:r>
            <a:r>
              <a:rPr lang="zh-TW" altLang="en-US" u="sng" dirty="0" smtClean="0">
                <a:solidFill>
                  <a:srgbClr val="3333CC"/>
                </a:solidFill>
                <a:ea typeface="標楷體" panose="03000509000000000000" pitchFamily="65" charset="-120"/>
              </a:rPr>
              <a:t>雙面黑白列印或</a:t>
            </a:r>
            <a:r>
              <a:rPr lang="zh-TW" altLang="en-US" u="sng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廢白紙黑白列印</a:t>
            </a:r>
            <a:r>
              <a:rPr lang="zh-TW" altLang="en-US" dirty="0" smtClean="0">
                <a:ea typeface="標楷體" panose="03000509000000000000" pitchFamily="65" charset="-120"/>
              </a:rPr>
              <a:t>。</a:t>
            </a:r>
            <a:endParaRPr lang="en-US" altLang="zh-TW" dirty="0" smtClean="0">
              <a:ea typeface="標楷體" panose="03000509000000000000" pitchFamily="65" charset="-120"/>
            </a:endParaRPr>
          </a:p>
          <a:p>
            <a:pPr eaLnBrk="1" hangingPunct="1">
              <a:buFont typeface="Wingdings" panose="05000000000000000000" pitchFamily="2" charset="2"/>
              <a:buChar char="u"/>
            </a:pPr>
            <a:r>
              <a:rPr lang="zh-TW" altLang="en-US" dirty="0" smtClean="0">
                <a:ea typeface="標楷體" panose="03000509000000000000" pitchFamily="65" charset="-120"/>
              </a:rPr>
              <a:t>如有報告書亦應以</a:t>
            </a:r>
            <a:r>
              <a:rPr lang="zh-TW" altLang="en-US" u="sng" dirty="0">
                <a:solidFill>
                  <a:srgbClr val="3333CC"/>
                </a:solidFill>
                <a:ea typeface="標楷體" panose="03000509000000000000" pitchFamily="65" charset="-120"/>
              </a:rPr>
              <a:t>雙面黑白</a:t>
            </a:r>
            <a:r>
              <a:rPr lang="zh-TW" altLang="en-US" u="sng" dirty="0" smtClean="0">
                <a:solidFill>
                  <a:srgbClr val="3333CC"/>
                </a:solidFill>
                <a:ea typeface="標楷體" panose="03000509000000000000" pitchFamily="65" charset="-120"/>
              </a:rPr>
              <a:t>列印</a:t>
            </a:r>
            <a:r>
              <a:rPr lang="zh-TW" altLang="en-US" dirty="0" smtClean="0">
                <a:ea typeface="標楷體" panose="03000509000000000000" pitchFamily="65" charset="-120"/>
              </a:rPr>
              <a:t>方式為佳。</a:t>
            </a:r>
            <a:endParaRPr lang="en-US" altLang="zh-TW" dirty="0" smtClean="0">
              <a:ea typeface="標楷體" panose="03000509000000000000" pitchFamily="65" charset="-120"/>
            </a:endParaRPr>
          </a:p>
          <a:p>
            <a:pPr marL="0" indent="0" eaLnBrk="1" hangingPunct="1">
              <a:buNone/>
            </a:pPr>
            <a:r>
              <a:rPr lang="zh-TW" altLang="en-US" dirty="0" smtClean="0">
                <a:ea typeface="標楷體" panose="03000509000000000000" pitchFamily="65" charset="-120"/>
              </a:rPr>
              <a:t>   （廣告行銷或廠商報告書不在此限）。</a:t>
            </a:r>
            <a:endParaRPr lang="en-US" altLang="zh-TW" dirty="0" smtClean="0">
              <a:ea typeface="標楷體" panose="03000509000000000000" pitchFamily="65" charset="-120"/>
            </a:endParaRPr>
          </a:p>
          <a:p>
            <a:pPr eaLnBrk="1" hangingPunct="1">
              <a:buFont typeface="Wingdings" panose="05000000000000000000" pitchFamily="2" charset="2"/>
              <a:buChar char="u"/>
            </a:pPr>
            <a:r>
              <a:rPr lang="zh-TW" altLang="en-US" dirty="0" smtClean="0">
                <a:ea typeface="標楷體" panose="03000509000000000000" pitchFamily="65" charset="-120"/>
              </a:rPr>
              <a:t>報支印刷費之縮印資料，應以</a:t>
            </a:r>
            <a:r>
              <a:rPr lang="en-US" altLang="zh-TW" u="sng" dirty="0" smtClean="0">
                <a:solidFill>
                  <a:srgbClr val="3333CC"/>
                </a:solidFill>
                <a:ea typeface="標楷體" panose="03000509000000000000" pitchFamily="65" charset="-120"/>
              </a:rPr>
              <a:t>16</a:t>
            </a:r>
            <a:r>
              <a:rPr lang="zh-TW" altLang="en-US" u="sng" dirty="0" smtClean="0">
                <a:solidFill>
                  <a:srgbClr val="3333CC"/>
                </a:solidFill>
                <a:ea typeface="標楷體" panose="03000509000000000000" pitchFamily="65" charset="-120"/>
              </a:rPr>
              <a:t>頁縮印為</a:t>
            </a:r>
            <a:r>
              <a:rPr lang="en-US" altLang="zh-TW" u="sng" dirty="0" smtClean="0">
                <a:solidFill>
                  <a:srgbClr val="3333CC"/>
                </a:solidFill>
                <a:ea typeface="標楷體" panose="03000509000000000000" pitchFamily="65" charset="-120"/>
              </a:rPr>
              <a:t>1</a:t>
            </a:r>
            <a:r>
              <a:rPr lang="zh-TW" altLang="en-US" u="sng" dirty="0" smtClean="0">
                <a:solidFill>
                  <a:srgbClr val="3333CC"/>
                </a:solidFill>
                <a:ea typeface="標楷體" panose="03000509000000000000" pitchFamily="65" charset="-120"/>
              </a:rPr>
              <a:t>頁或</a:t>
            </a:r>
            <a:r>
              <a:rPr lang="en-US" altLang="zh-TW" u="sng" dirty="0" smtClean="0">
                <a:solidFill>
                  <a:srgbClr val="3333CC"/>
                </a:solidFill>
                <a:ea typeface="標楷體" panose="03000509000000000000" pitchFamily="65" charset="-120"/>
              </a:rPr>
              <a:t>9</a:t>
            </a:r>
            <a:r>
              <a:rPr lang="zh-TW" altLang="en-US" u="sng" dirty="0" smtClean="0">
                <a:solidFill>
                  <a:srgbClr val="3333CC"/>
                </a:solidFill>
                <a:ea typeface="標楷體" panose="03000509000000000000" pitchFamily="65" charset="-120"/>
              </a:rPr>
              <a:t>頁縮印為</a:t>
            </a:r>
            <a:r>
              <a:rPr lang="en-US" altLang="zh-TW" u="sng" dirty="0" smtClean="0">
                <a:solidFill>
                  <a:srgbClr val="3333CC"/>
                </a:solidFill>
                <a:ea typeface="標楷體" panose="03000509000000000000" pitchFamily="65" charset="-120"/>
              </a:rPr>
              <a:t>1</a:t>
            </a:r>
            <a:r>
              <a:rPr lang="zh-TW" altLang="en-US" u="sng" dirty="0" smtClean="0">
                <a:solidFill>
                  <a:srgbClr val="3333CC"/>
                </a:solidFill>
                <a:ea typeface="標楷體" panose="03000509000000000000" pitchFamily="65" charset="-120"/>
              </a:rPr>
              <a:t>頁</a:t>
            </a:r>
            <a:r>
              <a:rPr lang="zh-TW" altLang="en-US" dirty="0" smtClean="0">
                <a:ea typeface="標楷體" panose="03000509000000000000" pitchFamily="65" charset="-120"/>
              </a:rPr>
              <a:t>，且</a:t>
            </a:r>
            <a:r>
              <a:rPr lang="zh-TW" altLang="en-US" u="sng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雙面黑白列印</a:t>
            </a:r>
            <a:r>
              <a:rPr lang="zh-TW" altLang="en-US" dirty="0" smtClean="0">
                <a:ea typeface="標楷體" panose="03000509000000000000" pitchFamily="65" charset="-120"/>
              </a:rPr>
              <a:t>為佳（縮印請依資料清晰度判定）。</a:t>
            </a:r>
            <a:endParaRPr lang="en-US" altLang="zh-TW" dirty="0" smtClean="0">
              <a:ea typeface="標楷體" panose="03000509000000000000" pitchFamily="65" charset="-120"/>
            </a:endParaRPr>
          </a:p>
          <a:p>
            <a:pPr eaLnBrk="1" hangingPunct="1">
              <a:buFont typeface="Wingdings" panose="05000000000000000000" pitchFamily="2" charset="2"/>
              <a:buChar char="u"/>
            </a:pPr>
            <a:r>
              <a:rPr lang="zh-TW" altLang="en-US" dirty="0" smtClean="0">
                <a:ea typeface="標楷體" panose="03000509000000000000" pitchFamily="65" charset="-120"/>
              </a:rPr>
              <a:t>支付清冊以</a:t>
            </a:r>
            <a:r>
              <a:rPr lang="zh-TW" altLang="en-US" u="sng" dirty="0" smtClean="0">
                <a:solidFill>
                  <a:srgbClr val="FF0000"/>
                </a:solidFill>
                <a:ea typeface="標楷體" panose="03000509000000000000" pitchFamily="65" charset="-120"/>
              </a:rPr>
              <a:t>廢白紙黑白列印</a:t>
            </a:r>
            <a:r>
              <a:rPr lang="zh-TW" altLang="en-US" dirty="0" smtClean="0">
                <a:ea typeface="標楷體" panose="03000509000000000000" pitchFamily="65" charset="-120"/>
              </a:rPr>
              <a:t>為佳。</a:t>
            </a:r>
          </a:p>
        </p:txBody>
      </p:sp>
    </p:spTree>
    <p:extLst>
      <p:ext uri="{BB962C8B-B14F-4D97-AF65-F5344CB8AC3E}">
        <p14:creationId xmlns:p14="http://schemas.microsoft.com/office/powerpoint/2010/main" val="139940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759655" y="520505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會計室重要時程說明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357812"/>
              </p:ext>
            </p:extLst>
          </p:nvPr>
        </p:nvGraphicFramePr>
        <p:xfrm>
          <a:off x="1164604" y="1455034"/>
          <a:ext cx="9912700" cy="4384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589">
                  <a:extLst>
                    <a:ext uri="{9D8B030D-6E8A-4147-A177-3AD203B41FA5}">
                      <a16:colId xmlns:a16="http://schemas.microsoft.com/office/drawing/2014/main" val="1705485567"/>
                    </a:ext>
                  </a:extLst>
                </a:gridCol>
                <a:gridCol w="3620874">
                  <a:extLst>
                    <a:ext uri="{9D8B030D-6E8A-4147-A177-3AD203B41FA5}">
                      <a16:colId xmlns:a16="http://schemas.microsoft.com/office/drawing/2014/main" val="1387978553"/>
                    </a:ext>
                  </a:extLst>
                </a:gridCol>
                <a:gridCol w="5162237">
                  <a:extLst>
                    <a:ext uri="{9D8B030D-6E8A-4147-A177-3AD203B41FA5}">
                      <a16:colId xmlns:a16="http://schemas.microsoft.com/office/drawing/2014/main" val="287042993"/>
                    </a:ext>
                  </a:extLst>
                </a:gridCol>
              </a:tblGrid>
              <a:tr h="730677">
                <a:tc>
                  <a:txBody>
                    <a:bodyPr/>
                    <a:lstStyle/>
                    <a:p>
                      <a:pPr algn="ctr"/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重要事件</a:t>
                      </a:r>
                      <a:endParaRPr lang="zh-TW" altLang="en-US" sz="28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辦理時間</a:t>
                      </a:r>
                      <a:endParaRPr lang="zh-TW" altLang="en-US" sz="28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336989"/>
                  </a:ext>
                </a:extLst>
              </a:tr>
              <a:tr h="73067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sz="28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下學年</a:t>
                      </a:r>
                      <a:r>
                        <a:rPr lang="zh-TW" altLang="en-US" sz="2800" b="1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預算</a:t>
                      </a:r>
                      <a:r>
                        <a:rPr lang="zh-TW" altLang="en-US" sz="28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編列</a:t>
                      </a:r>
                      <a:endParaRPr lang="zh-TW" altLang="en-US" sz="28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r>
                        <a:rPr lang="zh-TW" altLang="en-US" sz="28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月初至</a:t>
                      </a:r>
                      <a:r>
                        <a:rPr lang="en-US" altLang="zh-TW" sz="28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altLang="en-US" sz="28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月中結案</a:t>
                      </a:r>
                      <a:endParaRPr lang="zh-TW" altLang="en-US" sz="28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637437"/>
                  </a:ext>
                </a:extLst>
              </a:tr>
              <a:tr h="73067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sz="28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預算使用期間</a:t>
                      </a:r>
                      <a:endParaRPr lang="zh-TW" altLang="en-US" sz="28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每年</a:t>
                      </a:r>
                      <a:r>
                        <a:rPr lang="en-US" altLang="zh-TW" sz="2800" b="1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8/1</a:t>
                      </a:r>
                      <a:r>
                        <a:rPr lang="zh-TW" altLang="en-US" sz="2800" b="1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至次年</a:t>
                      </a:r>
                      <a:r>
                        <a:rPr lang="en-US" altLang="zh-TW" sz="2800" b="1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7/31</a:t>
                      </a:r>
                      <a:endParaRPr lang="zh-TW" altLang="en-US" sz="2800" b="1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857014"/>
                  </a:ext>
                </a:extLst>
              </a:tr>
              <a:tr h="73067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zh-TW" altLang="en-US" sz="28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月預算截止時間</a:t>
                      </a:r>
                      <a:endParaRPr lang="zh-TW" altLang="en-US" sz="28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每月</a:t>
                      </a:r>
                      <a:r>
                        <a:rPr lang="en-US" altLang="zh-TW" sz="28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</a:t>
                      </a:r>
                      <a:r>
                        <a:rPr lang="zh-TW" altLang="en-US" sz="28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  <a:endParaRPr lang="zh-TW" altLang="en-US" sz="28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9976362"/>
                  </a:ext>
                </a:extLst>
              </a:tr>
              <a:tr h="73067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sz="28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專案</a:t>
                      </a:r>
                      <a:r>
                        <a:rPr lang="zh-TW" altLang="en-US" sz="28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計畫結案</a:t>
                      </a:r>
                      <a:endParaRPr lang="zh-TW" altLang="en-US" sz="28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每年</a:t>
                      </a:r>
                      <a:r>
                        <a:rPr lang="en-US" altLang="zh-TW" sz="28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12/31</a:t>
                      </a:r>
                      <a:r>
                        <a:rPr lang="zh-TW" altLang="en-US" sz="28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付款完成</a:t>
                      </a:r>
                      <a:endParaRPr lang="zh-TW" altLang="en-US" sz="28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3602899"/>
                  </a:ext>
                </a:extLst>
              </a:tr>
              <a:tr h="73067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endParaRPr lang="zh-TW" altLang="en-US" sz="28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校內</a:t>
                      </a:r>
                      <a:r>
                        <a:rPr lang="zh-TW" altLang="en-US" sz="28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款結案</a:t>
                      </a:r>
                      <a:endParaRPr lang="zh-TW" altLang="en-US" sz="28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每年</a:t>
                      </a:r>
                      <a:r>
                        <a:rPr lang="en-US" altLang="zh-TW" sz="2800" b="1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7/31</a:t>
                      </a:r>
                      <a:r>
                        <a:rPr lang="zh-TW" altLang="en-US" sz="28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會計室收件截止</a:t>
                      </a:r>
                      <a:endParaRPr lang="zh-TW" altLang="en-US" sz="28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1193297"/>
                  </a:ext>
                </a:extLst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F1F93-9302-473C-856B-C983E742A052}" type="slidenum">
              <a:rPr lang="zh-TW" altLang="en-US" smtClean="0"/>
              <a:pPr>
                <a:defRPr/>
              </a:pPr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75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759655" y="351119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請款方式說明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176476"/>
              </p:ext>
            </p:extLst>
          </p:nvPr>
        </p:nvGraphicFramePr>
        <p:xfrm>
          <a:off x="1194094" y="1063679"/>
          <a:ext cx="10653441" cy="3902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3412">
                  <a:extLst>
                    <a:ext uri="{9D8B030D-6E8A-4147-A177-3AD203B41FA5}">
                      <a16:colId xmlns:a16="http://schemas.microsoft.com/office/drawing/2014/main" val="3866605433"/>
                    </a:ext>
                  </a:extLst>
                </a:gridCol>
                <a:gridCol w="4674692">
                  <a:extLst>
                    <a:ext uri="{9D8B030D-6E8A-4147-A177-3AD203B41FA5}">
                      <a16:colId xmlns:a16="http://schemas.microsoft.com/office/drawing/2014/main" val="2991191584"/>
                    </a:ext>
                  </a:extLst>
                </a:gridCol>
                <a:gridCol w="3125337">
                  <a:extLst>
                    <a:ext uri="{9D8B030D-6E8A-4147-A177-3AD203B41FA5}">
                      <a16:colId xmlns:a16="http://schemas.microsoft.com/office/drawing/2014/main" val="1925645492"/>
                    </a:ext>
                  </a:extLst>
                </a:gridCol>
              </a:tblGrid>
              <a:tr h="95072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請款方式</a:t>
                      </a:r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簽呈</a:t>
                      </a:r>
                      <a:endParaRPr lang="en-US" altLang="zh-TW" sz="2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（漢龍公文系統）</a:t>
                      </a:r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請購單</a:t>
                      </a:r>
                      <a:r>
                        <a:rPr lang="en-US" altLang="zh-TW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altLang="en-US" sz="28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支用簽呈</a:t>
                      </a:r>
                      <a:endParaRPr lang="en-US" altLang="zh-TW" sz="2800" dirty="0" smtClean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（先傑系統）</a:t>
                      </a:r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005740"/>
                  </a:ext>
                </a:extLst>
              </a:tr>
              <a:tr h="52931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請款類型</a:t>
                      </a:r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活動、計畫案辦理</a:t>
                      </a:r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物品採購</a:t>
                      </a:r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530482"/>
                  </a:ext>
                </a:extLst>
              </a:tr>
              <a:tr h="95072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填寫時間點</a:t>
                      </a:r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活動前（</a:t>
                      </a:r>
                      <a:r>
                        <a:rPr lang="zh-TW" altLang="en-US" sz="2800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差旅假單</a:t>
                      </a:r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亦同）</a:t>
                      </a:r>
                      <a:endParaRPr lang="en-US" altLang="zh-TW" sz="2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預留簽核時間</a:t>
                      </a:r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上月</a:t>
                      </a:r>
                      <a:r>
                        <a:rPr lang="en-US" altLang="zh-TW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</a:t>
                      </a:r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日前</a:t>
                      </a:r>
                      <a:endParaRPr lang="en-US" altLang="zh-TW" sz="2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預先規劃次月預算</a:t>
                      </a:r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5888"/>
                  </a:ext>
                </a:extLst>
              </a:tr>
              <a:tr h="52136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憑證日期</a:t>
                      </a:r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校長決行後</a:t>
                      </a:r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請購單決行後</a:t>
                      </a:r>
                      <a:endParaRPr lang="en-US" altLang="zh-TW" sz="2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612804"/>
                  </a:ext>
                </a:extLst>
              </a:tr>
              <a:tr h="95072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核銷</a:t>
                      </a:r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決行後</a:t>
                      </a:r>
                      <a:r>
                        <a:rPr lang="zh-TW" altLang="en-US" sz="2800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即可</a:t>
                      </a:r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於先傑系統登錄</a:t>
                      </a:r>
                      <a:r>
                        <a:rPr lang="zh-TW" altLang="en-US" sz="28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支用簽呈，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月預算通過後</a:t>
                      </a:r>
                      <a:endParaRPr lang="zh-TW" altLang="en-US" sz="2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轉填支出黏存單</a:t>
                      </a:r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3307"/>
                  </a:ext>
                </a:extLst>
              </a:tr>
            </a:tbl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759655" y="504483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核銷注意事項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213395" y="5707915"/>
            <a:ext cx="8281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請至本校會計室網頁→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三、經費申請暨核銷中，依各經費規定要點辦理。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F1F93-9302-473C-856B-C983E742A052}" type="slidenum">
              <a:rPr lang="zh-TW" altLang="en-US" smtClean="0"/>
              <a:pPr>
                <a:defRPr/>
              </a:pPr>
              <a:t>4</a:t>
            </a:fld>
            <a:endParaRPr lang="zh-TW" altLang="en-US"/>
          </a:p>
        </p:txBody>
      </p:sp>
      <p:cxnSp>
        <p:nvCxnSpPr>
          <p:cNvPr id="11" name="直線單箭頭接點 10"/>
          <p:cNvCxnSpPr/>
          <p:nvPr/>
        </p:nvCxnSpPr>
        <p:spPr>
          <a:xfrm flipV="1">
            <a:off x="8008636" y="4444461"/>
            <a:ext cx="791570" cy="251859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5909481" y="4462818"/>
            <a:ext cx="2265528" cy="503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5311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文字方塊 20"/>
          <p:cNvSpPr txBox="1">
            <a:spLocks noChangeArrowheads="1"/>
          </p:cNvSpPr>
          <p:nvPr/>
        </p:nvSpPr>
        <p:spPr bwMode="auto">
          <a:xfrm>
            <a:off x="479425" y="1035050"/>
            <a:ext cx="11570754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32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●勞動部調整「基本工資」之金額，調整金額如下：</a:t>
            </a:r>
            <a:endParaRPr lang="en-US" altLang="zh-TW" sz="32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1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每小時基本工資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自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112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日起調整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176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2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自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112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日起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每月基本工資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調整為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26,400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含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zh-TW" altLang="en-US" sz="32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●兼職薪資所得發放，代扣所得稅率如下：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依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111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年度薪資所得扣繳稅額表，兼職薪資所得發放逾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86,000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者，依法代扣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％所得稅額。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TW" sz="32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●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個人負擔</a:t>
            </a:r>
            <a:r>
              <a:rPr lang="zh-TW" altLang="en-US" sz="32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需扣繳</a:t>
            </a:r>
            <a:r>
              <a:rPr lang="en-US" altLang="zh-TW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2.11%</a:t>
            </a:r>
            <a:r>
              <a:rPr lang="zh-TW" altLang="en-US" sz="32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健保補充保費對象及需代扣之所得類別</a:t>
            </a:r>
            <a:endParaRPr lang="en-US" altLang="zh-TW" sz="32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TW" sz="32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非於本校健保投保者，且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兼職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薪資所得：單次給付達基本工資以上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2D3C51-E8F4-4F3E-8A9E-92A26E478E44}" type="slidenum">
              <a:rPr lang="zh-TW" altLang="en-US" smtClean="0"/>
              <a:pPr>
                <a:defRPr/>
              </a:pPr>
              <a:t>5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759655" y="311984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基本工資、稅務及二代健保補充保費說明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786329"/>
              </p:ext>
            </p:extLst>
          </p:nvPr>
        </p:nvGraphicFramePr>
        <p:xfrm>
          <a:off x="814388" y="1174585"/>
          <a:ext cx="10539412" cy="4816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4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23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2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8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項目</a:t>
                      </a:r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編列基準</a:t>
                      </a:r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說明及其他</a:t>
                      </a:r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8" marR="91438"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4566">
                <a:tc>
                  <a:txBody>
                    <a:bodyPr/>
                    <a:lstStyle/>
                    <a:p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出席</a:t>
                      </a:r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費、諮詢費、輔導費、指導費</a:t>
                      </a:r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8" marR="91438" marT="45723" marB="4572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校內</a:t>
                      </a:r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經費：每人次</a:t>
                      </a:r>
                      <a:r>
                        <a:rPr lang="en-US" altLang="zh-TW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1,000</a:t>
                      </a:r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</a:t>
                      </a:r>
                      <a:endParaRPr lang="en-US" altLang="zh-TW" sz="2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 </a:t>
                      </a:r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至</a:t>
                      </a:r>
                      <a:r>
                        <a:rPr lang="en-US" altLang="zh-TW" sz="2800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2,000</a:t>
                      </a:r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補助</a:t>
                      </a:r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經費：每人次</a:t>
                      </a:r>
                      <a:r>
                        <a:rPr lang="en-US" altLang="zh-TW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1,000</a:t>
                      </a:r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</a:t>
                      </a:r>
                      <a:endParaRPr lang="en-US" altLang="zh-TW" sz="2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 </a:t>
                      </a:r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至</a:t>
                      </a:r>
                      <a:r>
                        <a:rPr lang="en-US" altLang="zh-TW" sz="2800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2,500</a:t>
                      </a:r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</a:t>
                      </a:r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8" marR="91438" marT="45723" marB="45723"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出席者親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簽領據</a:t>
                      </a:r>
                      <a:endParaRPr lang="en-US" altLang="zh-TW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en-US" altLang="zh-TW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會議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簽到及紀錄</a:t>
                      </a:r>
                      <a:endParaRPr lang="en-US" altLang="zh-TW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en-US" altLang="zh-TW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核定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簽呈</a:t>
                      </a:r>
                      <a:endParaRPr lang="en-US" altLang="zh-TW" sz="24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凡召開專題研討或學術研究、研習活動相關者 </a:t>
                      </a:r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8" marR="91438"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785">
                <a:tc>
                  <a:txBody>
                    <a:bodyPr/>
                    <a:lstStyle/>
                    <a:p>
                      <a:endParaRPr lang="en-US" altLang="zh-TW" sz="2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講座</a:t>
                      </a:r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鐘點費</a:t>
                      </a:r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r>
                        <a:rPr lang="zh-TW" altLang="en-US" sz="2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●外聘</a:t>
                      </a:r>
                      <a:r>
                        <a:rPr lang="en-US" altLang="zh-TW" sz="2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</a:t>
                      </a:r>
                      <a:r>
                        <a:rPr lang="zh-TW" altLang="en-US" sz="2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國內專家學者每</a:t>
                      </a:r>
                      <a:r>
                        <a:rPr lang="zh-TW" altLang="en-US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節上限</a:t>
                      </a:r>
                      <a:r>
                        <a:rPr lang="en-US" altLang="zh-TW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2,000</a:t>
                      </a:r>
                      <a:r>
                        <a:rPr lang="zh-TW" altLang="en-US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元。</a:t>
                      </a:r>
                      <a:endParaRPr lang="en-US" altLang="zh-TW" sz="22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●內聘</a:t>
                      </a:r>
                      <a:r>
                        <a:rPr lang="en-US" altLang="zh-TW" sz="2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</a:t>
                      </a:r>
                      <a:r>
                        <a:rPr lang="zh-TW" altLang="en-US" sz="2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與主辦機關</a:t>
                      </a:r>
                      <a:r>
                        <a:rPr lang="en-US" altLang="zh-TW" sz="2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2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構</a:t>
                      </a:r>
                      <a:r>
                        <a:rPr lang="en-US" altLang="zh-TW" sz="2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2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有隸屬關係之</a:t>
                      </a:r>
                      <a:r>
                        <a:rPr lang="zh-TW" altLang="en-US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機</a:t>
                      </a:r>
                      <a:endParaRPr lang="en-US" altLang="zh-TW" sz="22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en-US" altLang="zh-TW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altLang="en-US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關</a:t>
                      </a:r>
                      <a:r>
                        <a:rPr lang="en-US" altLang="zh-TW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2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構</a:t>
                      </a:r>
                      <a:r>
                        <a:rPr lang="en-US" altLang="zh-TW" sz="2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2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學校人員</a:t>
                      </a:r>
                      <a:r>
                        <a:rPr lang="en-US" altLang="zh-TW" sz="2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</a:t>
                      </a:r>
                      <a:r>
                        <a:rPr lang="zh-TW" altLang="en-US" sz="2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每</a:t>
                      </a:r>
                      <a:r>
                        <a:rPr lang="zh-TW" altLang="en-US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節上限</a:t>
                      </a:r>
                      <a:r>
                        <a:rPr lang="en-US" altLang="zh-TW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1,000</a:t>
                      </a:r>
                      <a:r>
                        <a:rPr lang="zh-TW" altLang="en-US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元。</a:t>
                      </a:r>
                      <a:endParaRPr lang="zh-TW" altLang="en-US" sz="22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親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簽領據</a:t>
                      </a:r>
                      <a:endParaRPr lang="en-US" altLang="zh-TW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en-US" altLang="zh-TW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會議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議程或時間表</a:t>
                      </a:r>
                      <a:endParaRPr lang="en-US" altLang="zh-TW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en-US" altLang="zh-TW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核定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簽呈</a:t>
                      </a:r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8" marR="91438"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8785">
                <a:tc gridSpan="3">
                  <a:txBody>
                    <a:bodyPr/>
                    <a:lstStyle/>
                    <a:p>
                      <a:r>
                        <a:rPr lang="zh-TW" altLang="zh-TW" sz="2400" dirty="0" smtClean="0">
                          <a:effectLst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補助計畫依教育部及所屬機關</a:t>
                      </a:r>
                      <a:r>
                        <a:rPr lang="en-US" altLang="zh-TW" sz="2400" dirty="0" smtClean="0">
                          <a:effectLst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zh-TW" altLang="zh-TW" sz="2400" dirty="0" smtClean="0">
                          <a:effectLst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構</a:t>
                      </a:r>
                      <a:r>
                        <a:rPr lang="en-US" altLang="zh-TW" sz="2400" dirty="0" smtClean="0">
                          <a:effectLst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altLang="zh-TW" sz="2400" dirty="0" smtClean="0">
                          <a:effectLst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辦理各類會議講習訓練與研討（習）會管理要點規定。</a:t>
                      </a:r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8" marR="91438" marT="45723" marB="45723"/>
                </a:tc>
                <a:tc hMerge="1">
                  <a:txBody>
                    <a:bodyPr/>
                    <a:lstStyle/>
                    <a:p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8" marR="91438" marT="45723" marB="45723" anchor="ctr"/>
                </a:tc>
                <a:tc hMerge="1">
                  <a:txBody>
                    <a:bodyPr/>
                    <a:lstStyle/>
                    <a:p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8" marR="91438" marT="45723" marB="457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2D3C51-E8F4-4F3E-8A9E-92A26E478E44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759655" y="311984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經費編列及使用注意事項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609308"/>
              </p:ext>
            </p:extLst>
          </p:nvPr>
        </p:nvGraphicFramePr>
        <p:xfrm>
          <a:off x="814388" y="1005741"/>
          <a:ext cx="10539412" cy="481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4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75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374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4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項目</a:t>
                      </a:r>
                    </a:p>
                  </a:txBody>
                  <a:tcPr marL="91438" marR="91438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編列基準</a:t>
                      </a:r>
                    </a:p>
                  </a:txBody>
                  <a:tcPr marL="91438" marR="91438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說明及其他</a:t>
                      </a:r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8" marR="91438" marT="45715" marB="457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0767">
                <a:tc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</a:pPr>
                      <a:endParaRPr lang="en-US" altLang="zh-TW" sz="2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spcBef>
                          <a:spcPts val="1800"/>
                        </a:spcBef>
                      </a:pPr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活動材料費</a:t>
                      </a:r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8" marR="91438" marT="45715" marB="45715"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每人半日</a:t>
                      </a:r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300</a:t>
                      </a:r>
                      <a:r>
                        <a:rPr lang="zh-TW" altLang="en-US" sz="24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，全日</a:t>
                      </a:r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500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</a:t>
                      </a:r>
                      <a:endParaRPr lang="en-US" altLang="zh-TW" sz="24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en-US" altLang="zh-TW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需檢附時段及實作人數規劃</a:t>
                      </a:r>
                      <a:endParaRPr lang="en-US" altLang="zh-TW" sz="24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en-US" altLang="zh-TW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說明。</a:t>
                      </a:r>
                      <a:endParaRPr lang="en-US" altLang="zh-TW" sz="24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en-US" altLang="zh-TW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編列上限以單項活動經費</a:t>
                      </a:r>
                      <a:r>
                        <a:rPr lang="en-US" altLang="zh-TW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30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％</a:t>
                      </a:r>
                      <a:endParaRPr lang="en-US" altLang="zh-TW" sz="24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en-US" altLang="zh-TW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為限，最高不得超過</a:t>
                      </a:r>
                      <a:r>
                        <a:rPr lang="en-US" altLang="zh-TW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萬元。</a:t>
                      </a:r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8" marR="91438" marT="45715" marB="45715"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實作課程、競賽、培訓</a:t>
                      </a:r>
                      <a:endParaRPr lang="en-US" altLang="zh-TW" sz="24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及成果展可使用。</a:t>
                      </a:r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8" marR="91438" marT="45715" marB="457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0767"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差旅費</a:t>
                      </a:r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8" marR="91438" marT="45715" marB="45715"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依本校</a:t>
                      </a:r>
                      <a:r>
                        <a:rPr lang="zh-TW" altLang="en-US" sz="24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「出差旅費報支規則」</a:t>
                      </a:r>
                      <a:r>
                        <a:rPr lang="en-US" altLang="zh-TW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</a:p>
                    <a:p>
                      <a:r>
                        <a:rPr lang="en-US" altLang="zh-TW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辦理。</a:t>
                      </a:r>
                      <a:endParaRPr lang="en-US" altLang="zh-TW" sz="24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en-US" altLang="zh-TW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補助計畫依其補助規定辦理。</a:t>
                      </a:r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8" marR="91438" marT="45715" marB="45715" anchor="ctr"/>
                </a:tc>
                <a:tc>
                  <a:txBody>
                    <a:bodyPr/>
                    <a:lstStyle/>
                    <a:p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8" marR="91438" marT="45715" marB="4571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0767">
                <a:tc>
                  <a:txBody>
                    <a:bodyPr/>
                    <a:lstStyle/>
                    <a:p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印刷費</a:t>
                      </a:r>
                    </a:p>
                  </a:txBody>
                  <a:tcPr marL="91438" marR="91438" marT="45715" marB="45715" anchor="ctr"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以單項活動總經費</a:t>
                      </a:r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</a:t>
                      </a:r>
                      <a:r>
                        <a:rPr lang="zh-TW" altLang="en-US" sz="24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％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為原則，最高不得超過</a:t>
                      </a:r>
                      <a:r>
                        <a:rPr lang="en-US" altLang="zh-TW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1.5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萬，特殊事項者另說明辦理之。</a:t>
                      </a:r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8" marR="91438" marT="45715" marB="45715" anchor="ctr"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需輔以印刷內容縮印本以供查核</a:t>
                      </a:r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8" marR="91438" marT="45715" marB="4571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2D3C51-E8F4-4F3E-8A9E-92A26E478E44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759655" y="311984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經費編列及使用注意事項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945899"/>
              </p:ext>
            </p:extLst>
          </p:nvPr>
        </p:nvGraphicFramePr>
        <p:xfrm>
          <a:off x="500488" y="808272"/>
          <a:ext cx="11209291" cy="5364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6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13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22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項目</a:t>
                      </a:r>
                    </a:p>
                  </a:txBody>
                  <a:tcPr marL="91438" marR="91438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編列基準</a:t>
                      </a:r>
                    </a:p>
                  </a:txBody>
                  <a:tcPr marL="91438" marR="91438" marT="45726" marB="4572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說明及其他</a:t>
                      </a:r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8" marR="91438" marT="45726" marB="4572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561">
                <a:tc>
                  <a:txBody>
                    <a:bodyPr/>
                    <a:lstStyle/>
                    <a:p>
                      <a:endParaRPr lang="en-US" altLang="zh-TW" sz="2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獎勵金</a:t>
                      </a:r>
                      <a:endParaRPr lang="en-US" altLang="zh-TW" sz="2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獎勵品</a:t>
                      </a:r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8" marR="91438" marT="45715" marB="45715"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en-US" sz="2400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校內自辦競賽活動獎金每項目不得超過</a:t>
                      </a:r>
                      <a:r>
                        <a:rPr lang="en-US" altLang="zh-TW" sz="2400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6,000</a:t>
                      </a:r>
                      <a:r>
                        <a:rPr lang="zh-TW" altLang="en-US" sz="2400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元。</a:t>
                      </a:r>
                      <a:endParaRPr lang="zh-TW" altLang="en-US" sz="2400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8" marR="91438" marT="45715" marB="45715"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altLang="zh-TW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.</a:t>
                      </a:r>
                      <a:r>
                        <a:rPr lang="zh-TW" altLang="en-US" sz="2400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重大活動或全國性競賽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另議，請輔以</a:t>
                      </a:r>
                      <a:endParaRPr lang="en-US" altLang="zh-TW" sz="24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en-US" altLang="zh-TW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佐證（如</a:t>
                      </a:r>
                      <a:r>
                        <a:rPr lang="zh-TW" altLang="en-US" sz="2400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參賽辦法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）作為參考。</a:t>
                      </a:r>
                      <a:endParaRPr lang="en-US" altLang="zh-TW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en-US" altLang="zh-TW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en-US" altLang="zh-TW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.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凡獎勵金</a:t>
                      </a:r>
                      <a:r>
                        <a:rPr lang="en-US" altLang="zh-TW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獎勵品之發放，核銷時皆</a:t>
                      </a:r>
                      <a:endParaRPr lang="en-US" altLang="zh-TW" sz="24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en-US" altLang="zh-TW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應附受獎者</a:t>
                      </a:r>
                      <a:r>
                        <a:rPr lang="zh-TW" altLang="en-US" sz="2400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簽收明細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8" marR="91438" marT="45715" marB="457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2617">
                <a:tc>
                  <a:txBody>
                    <a:bodyPr/>
                    <a:lstStyle/>
                    <a:p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保險費</a:t>
                      </a:r>
                    </a:p>
                  </a:txBody>
                  <a:tcPr marL="91438" marR="91438" marT="45726" marB="45726" anchor="ctr"/>
                </a:tc>
                <a:tc>
                  <a:txBody>
                    <a:bodyPr/>
                    <a:lstStyle/>
                    <a:p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核實編列</a:t>
                      </a:r>
                    </a:p>
                  </a:txBody>
                  <a:tcPr marL="91438" marR="91438" marT="45726" marB="45726"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要保人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為宏國德霖科技大學。</a:t>
                      </a:r>
                      <a:endParaRPr lang="en-US" altLang="zh-TW" sz="24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en-US" altLang="zh-TW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en-US" altLang="zh-TW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.</a:t>
                      </a:r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要保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書、保險收據</a:t>
                      </a:r>
                      <a:endParaRPr lang="en-US" altLang="zh-TW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en-US" altLang="zh-TW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投保名冊</a:t>
                      </a:r>
                      <a:endParaRPr lang="en-US" altLang="zh-TW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凡辦理各類會議、講習訓練與研討（習）會及其他活動所需之保險費屬之。</a:t>
                      </a:r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8" marR="91438" marT="45726" marB="4572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783">
                <a:tc>
                  <a:txBody>
                    <a:bodyPr/>
                    <a:lstStyle/>
                    <a:p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雜支</a:t>
                      </a:r>
                    </a:p>
                  </a:txBody>
                  <a:tcPr marL="91438" marR="91438" marT="45726" marB="45726" anchor="ctr"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以單項活動經費</a:t>
                      </a:r>
                      <a:r>
                        <a:rPr lang="en-US" altLang="zh-TW" sz="2400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altLang="en-US" sz="2400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％為上限，</a:t>
                      </a: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如有其他特別編列需求，應提供相關資料作為參考。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8" marR="91438" marT="45726" marB="4572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凡前項費用未列之辦公事務用品，如文具、紙張、郵資等屬之。合於</a:t>
                      </a:r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規定之發票或收據</a:t>
                      </a:r>
                    </a:p>
                  </a:txBody>
                  <a:tcPr marL="91438" marR="91438" marT="45726" marB="45726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2D3C51-E8F4-4F3E-8A9E-92A26E478E44}" type="slidenum">
              <a:rPr lang="zh-TW" altLang="en-US" smtClean="0"/>
              <a:pPr>
                <a:defRPr/>
              </a:pPr>
              <a:t>8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759655" y="223497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經費編列及使用注意事項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222256"/>
              </p:ext>
            </p:extLst>
          </p:nvPr>
        </p:nvGraphicFramePr>
        <p:xfrm>
          <a:off x="282681" y="892766"/>
          <a:ext cx="11377614" cy="5730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3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9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14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22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項目</a:t>
                      </a:r>
                    </a:p>
                  </a:txBody>
                  <a:tcPr marL="91438" marR="91438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編列基準</a:t>
                      </a:r>
                    </a:p>
                  </a:txBody>
                  <a:tcPr marL="91438" marR="91438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說明及其他</a:t>
                      </a:r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8" marR="91438" marT="45726" marB="4572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1167">
                <a:tc rowSpan="3">
                  <a:txBody>
                    <a:bodyPr/>
                    <a:lstStyle/>
                    <a:p>
                      <a:endParaRPr lang="en-US" altLang="zh-TW" sz="2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endParaRPr lang="en-US" altLang="zh-TW" sz="2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endParaRPr lang="en-US" altLang="zh-TW" sz="2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endParaRPr lang="en-US" altLang="zh-TW" sz="2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endParaRPr lang="en-US" altLang="zh-TW" sz="2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膳宿費</a:t>
                      </a:r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8" marR="91438" marT="45715" marB="45715"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en-US" sz="2400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校內經費</a:t>
                      </a: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活動早膳上限</a:t>
                      </a:r>
                      <a:r>
                        <a:rPr lang="en-US" altLang="zh-TW" sz="2400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40</a:t>
                      </a:r>
                    </a:p>
                    <a:p>
                      <a:r>
                        <a:rPr lang="en-US" altLang="zh-TW" sz="2400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altLang="en-US" sz="2400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</a:t>
                      </a: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、午膳、晚膳用支依每</a:t>
                      </a:r>
                      <a:endParaRPr lang="en-US" altLang="zh-TW" sz="24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en-US" altLang="zh-TW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  <a:r>
                        <a:rPr lang="en-US" altLang="zh-TW" sz="2400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80</a:t>
                      </a:r>
                      <a:r>
                        <a:rPr lang="zh-TW" altLang="en-US" sz="2400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</a:t>
                      </a: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為上限，點心用支</a:t>
                      </a:r>
                      <a:endParaRPr lang="en-US" altLang="zh-TW" sz="24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en-US" altLang="zh-TW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依每人</a:t>
                      </a:r>
                      <a:r>
                        <a:rPr lang="en-US" altLang="zh-TW" sz="2400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40</a:t>
                      </a:r>
                      <a:r>
                        <a:rPr lang="zh-TW" altLang="en-US" sz="2400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</a:t>
                      </a: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為上限。</a:t>
                      </a:r>
                    </a:p>
                  </a:txBody>
                  <a:tcPr marL="91438" marR="91438" marT="45715" marB="45715"/>
                </a:tc>
                <a:tc rowSpan="3"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早膳</a:t>
                      </a:r>
                      <a:r>
                        <a:rPr lang="en-US" altLang="zh-TW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2400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校內</a:t>
                      </a:r>
                      <a:r>
                        <a:rPr lang="en-US" altLang="zh-TW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：會議或活動開始時間為   </a:t>
                      </a:r>
                      <a:endParaRPr lang="en-US" altLang="zh-TW" sz="24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en-US" altLang="zh-TW" sz="2400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7:30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以前者。</a:t>
                      </a:r>
                    </a:p>
                    <a:p>
                      <a:r>
                        <a:rPr lang="en-US" altLang="zh-TW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午膳</a:t>
                      </a:r>
                      <a:r>
                        <a:rPr lang="en-US" altLang="zh-TW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2400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校內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）：會議或活動開始時間為</a:t>
                      </a:r>
                      <a:endParaRPr lang="en-US" altLang="zh-TW" sz="24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en-US" altLang="zh-TW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en-US" altLang="zh-TW" sz="2400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12:00~12:30</a:t>
                      </a:r>
                      <a:r>
                        <a:rPr lang="zh-TW" altLang="en-US" sz="2400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或結束時間</a:t>
                      </a:r>
                      <a:r>
                        <a:rPr lang="en-US" altLang="zh-TW" sz="2400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12:30</a:t>
                      </a:r>
                      <a:r>
                        <a:rPr lang="zh-TW" altLang="en-US" sz="2400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以後者。</a:t>
                      </a:r>
                    </a:p>
                    <a:p>
                      <a:r>
                        <a:rPr lang="en-US" altLang="zh-TW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午膳</a:t>
                      </a:r>
                      <a:r>
                        <a:rPr lang="en-US" altLang="zh-TW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2400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補助</a:t>
                      </a:r>
                      <a:r>
                        <a:rPr lang="en-US" altLang="zh-TW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：活動辦理時間跨越午餐時  </a:t>
                      </a:r>
                      <a:endParaRPr lang="en-US" altLang="zh-TW" sz="24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en-US" altLang="zh-TW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間</a:t>
                      </a:r>
                      <a:r>
                        <a:rPr lang="zh-TW" altLang="en-US" sz="2400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（</a:t>
                      </a:r>
                      <a:r>
                        <a:rPr lang="en-US" altLang="zh-TW" sz="2400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  <a:r>
                        <a:rPr lang="zh-TW" altLang="en-US" sz="2400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</a:t>
                      </a:r>
                      <a:r>
                        <a:rPr lang="en-US" altLang="zh-TW" sz="2400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00-13</a:t>
                      </a:r>
                      <a:r>
                        <a:rPr lang="zh-TW" altLang="en-US" sz="2400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</a:t>
                      </a:r>
                      <a:r>
                        <a:rPr lang="en-US" altLang="zh-TW" sz="2400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00</a:t>
                      </a:r>
                      <a:r>
                        <a:rPr lang="zh-TW" altLang="en-US" sz="2400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）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方可報支午餐費，</a:t>
                      </a:r>
                      <a:endParaRPr lang="en-US" altLang="zh-TW" sz="24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en-US" altLang="zh-TW" sz="2400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altLang="en-US" sz="2400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學生輔導相關經費除外。</a:t>
                      </a:r>
                    </a:p>
                    <a:p>
                      <a:r>
                        <a:rPr lang="en-US" altLang="zh-TW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4.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晚膳：會議或活動開始時間為</a:t>
                      </a:r>
                      <a:r>
                        <a:rPr lang="en-US" altLang="zh-TW" sz="2400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18:00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以後</a:t>
                      </a:r>
                      <a:endParaRPr lang="en-US" altLang="zh-TW" sz="24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en-US" altLang="zh-TW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者。</a:t>
                      </a:r>
                    </a:p>
                    <a:p>
                      <a:r>
                        <a:rPr lang="en-US" altLang="zh-TW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5.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點心：會議或活動期間達半日者</a:t>
                      </a:r>
                      <a:r>
                        <a:rPr lang="en-US" altLang="zh-TW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(3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小時</a:t>
                      </a:r>
                      <a:endParaRPr lang="en-US" altLang="zh-TW" sz="24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en-US" altLang="zh-TW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以上</a:t>
                      </a:r>
                      <a:r>
                        <a:rPr lang="en-US" altLang="zh-TW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會議或活動期間達一日者</a:t>
                      </a:r>
                      <a:r>
                        <a:rPr lang="en-US" altLang="zh-TW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(7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小時以</a:t>
                      </a:r>
                      <a:endParaRPr lang="en-US" altLang="zh-TW" sz="24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en-US" altLang="zh-TW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</a:t>
                      </a:r>
                      <a:r>
                        <a:rPr lang="en-US" altLang="zh-TW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</a:p>
                    <a:p>
                      <a:r>
                        <a:rPr lang="en-US" altLang="zh-TW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6.</a:t>
                      </a:r>
                      <a:r>
                        <a:rPr lang="zh-TW" altLang="en-US" sz="2400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補助計畫午餐時間</a:t>
                      </a:r>
                      <a:r>
                        <a:rPr lang="zh-TW" altLang="en-US" sz="2400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膳食費</a:t>
                      </a:r>
                      <a:r>
                        <a:rPr lang="zh-TW" altLang="en-US" sz="2400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及</a:t>
                      </a:r>
                      <a:r>
                        <a:rPr lang="zh-TW" altLang="en-US" sz="2400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鐘點費</a:t>
                      </a:r>
                      <a:r>
                        <a:rPr lang="zh-TW" altLang="en-US" sz="2400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不得</a:t>
                      </a:r>
                      <a:endParaRPr lang="en-US" altLang="zh-TW" sz="2400" dirty="0" smtClean="0">
                        <a:solidFill>
                          <a:srgbClr val="C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en-US" altLang="zh-TW" sz="2400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altLang="en-US" sz="2400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同時報支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8" marR="91438" marT="45715" marB="457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2617">
                <a:tc vMerge="1">
                  <a:txBody>
                    <a:bodyPr/>
                    <a:lstStyle/>
                    <a:p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8" marR="91438" marT="45726" marB="45726"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en-US" sz="2400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補助經費</a:t>
                      </a: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活動午膳、晚</a:t>
                      </a:r>
                      <a:endParaRPr lang="en-US" altLang="zh-TW" sz="24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en-US" altLang="zh-TW" sz="2400" baseline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膳用支依每人</a:t>
                      </a:r>
                      <a:r>
                        <a:rPr lang="en-US" altLang="zh-TW" sz="2400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100</a:t>
                      </a:r>
                      <a:r>
                        <a:rPr lang="zh-TW" altLang="en-US" sz="2400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</a:t>
                      </a: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為上</a:t>
                      </a:r>
                      <a:endParaRPr lang="en-US" altLang="zh-TW" sz="24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en-US" altLang="zh-TW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限，點心用支依每人</a:t>
                      </a:r>
                      <a:r>
                        <a:rPr lang="en-US" altLang="zh-TW" sz="2400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40</a:t>
                      </a:r>
                    </a:p>
                    <a:p>
                      <a:r>
                        <a:rPr lang="en-US" altLang="zh-TW" sz="2400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altLang="en-US" sz="2400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</a:t>
                      </a: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為上限，（用膳時間</a:t>
                      </a:r>
                      <a:endParaRPr lang="en-US" altLang="zh-TW" sz="24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en-US" altLang="zh-TW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請依本說明規定辦理）。</a:t>
                      </a:r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8" marR="91438" marT="45726" marB="45726" anchor="ctr"/>
                </a:tc>
                <a:tc vMerge="1">
                  <a:txBody>
                    <a:bodyPr/>
                    <a:lstStyle/>
                    <a:p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8" marR="91438" marT="45726" marB="4572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783">
                <a:tc vMerge="1">
                  <a:txBody>
                    <a:bodyPr/>
                    <a:lstStyle/>
                    <a:p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8" marR="91438" marT="45726" marB="45726"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補助計畫依教育部及所</a:t>
                      </a:r>
                      <a:endParaRPr lang="en-US" altLang="zh-TW" sz="24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en-US" altLang="zh-TW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屬機關 </a:t>
                      </a:r>
                      <a:r>
                        <a:rPr lang="en-US" altLang="zh-TW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構</a:t>
                      </a:r>
                      <a:r>
                        <a:rPr lang="en-US" altLang="zh-TW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辦理各類會</a:t>
                      </a:r>
                      <a:endParaRPr lang="en-US" altLang="zh-TW" sz="24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en-US" altLang="zh-TW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議講習訓練與研討（習）</a:t>
                      </a:r>
                      <a:endParaRPr lang="en-US" altLang="zh-TW" sz="24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en-US" altLang="zh-TW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會管理要點規定。</a:t>
                      </a:r>
                      <a:endParaRPr lang="zh-TW" altLang="en-US" sz="2400" dirty="0">
                        <a:solidFill>
                          <a:srgbClr val="C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8" marR="91438" marT="45726" marB="45726" anchor="ctr"/>
                </a:tc>
                <a:tc vMerge="1">
                  <a:txBody>
                    <a:bodyPr/>
                    <a:lstStyle/>
                    <a:p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8" marR="91438" marT="45726" marB="45726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2D3C51-E8F4-4F3E-8A9E-92A26E478E44}" type="slidenum">
              <a:rPr lang="zh-TW" altLang="en-US" smtClean="0"/>
              <a:pPr>
                <a:defRPr/>
              </a:pPr>
              <a:t>9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68586" y="307991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經費編列及使用注意事項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979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2172</TotalTime>
  <Words>2333</Words>
  <Application>Microsoft Office PowerPoint</Application>
  <PresentationFormat>寬螢幕</PresentationFormat>
  <Paragraphs>281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9" baseType="lpstr">
      <vt:lpstr>Microsoft JhengHei UI</vt:lpstr>
      <vt:lpstr>微軟正黑體</vt:lpstr>
      <vt:lpstr>新細明體</vt:lpstr>
      <vt:lpstr>標楷體</vt:lpstr>
      <vt:lpstr>Arial</vt:lpstr>
      <vt:lpstr>Calibri</vt:lpstr>
      <vt:lpstr>Century Gothic</vt:lpstr>
      <vt:lpstr>Times New Roman</vt:lpstr>
      <vt:lpstr>Wingdings</vt:lpstr>
      <vt:lpstr>Wingdings 3</vt:lpstr>
      <vt:lpstr>絲縷</vt:lpstr>
      <vt:lpstr>經費使用與核銷注意事項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教育部-經費支用及變更相關規定</vt:lpstr>
      <vt:lpstr>其他相關規定</vt:lpstr>
      <vt:lpstr>簡 報 結 束  敬 請 指 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經費核銷注意事項</dc:title>
  <dc:creator>zhenhwa zhang</dc:creator>
  <cp:lastModifiedBy>HDUT</cp:lastModifiedBy>
  <cp:revision>181</cp:revision>
  <cp:lastPrinted>2022-12-08T03:29:00Z</cp:lastPrinted>
  <dcterms:created xsi:type="dcterms:W3CDTF">2022-05-16T08:32:58Z</dcterms:created>
  <dcterms:modified xsi:type="dcterms:W3CDTF">2023-01-03T04:27:55Z</dcterms:modified>
</cp:coreProperties>
</file>